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xls" ContentType="application/vnd.ms-excel"/>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comment1.xml" ContentType="application/vnd.openxmlformats-officedocument.presentationml.comments+xml"/>
  <Override PartName="/ppt/notesSlides/notesSlide17.xml" ContentType="application/vnd.openxmlformats-officedocument.presentationml.notesSlide+xml"/>
  <Override PartName="/ppt/comments/comment2.xml" ContentType="application/vnd.openxmlformats-officedocument.presentationml.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omments/comment3.xml" ContentType="application/vnd.openxmlformats-officedocument.presentationml.comment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omments/comment4.xml" ContentType="application/vnd.openxmlformats-officedocument.presentationml.comments+xml"/>
  <Override PartName="/ppt/notesSlides/notesSlide44.xml" ContentType="application/vnd.openxmlformats-officedocument.presentationml.notesSlide+xml"/>
  <Override PartName="/ppt/comments/comment5.xml" ContentType="application/vnd.openxmlformats-officedocument.presentationml.comment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omments/comment6.xml" ContentType="application/vnd.openxmlformats-officedocument.presentationml.comment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omments/comment7.xml" ContentType="application/vnd.openxmlformats-officedocument.presentationml.comments+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omments/comment8.xml" ContentType="application/vnd.openxmlformats-officedocument.presentationml.comments+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omments/comment9.xml" ContentType="application/vnd.openxmlformats-officedocument.presentationml.comments+xml"/>
  <Override PartName="/ppt/notesSlides/notesSlide63.xml" ContentType="application/vnd.openxmlformats-officedocument.presentationml.notesSlide+xml"/>
  <Override PartName="/ppt/comments/comment10.xml" ContentType="application/vnd.openxmlformats-officedocument.presentationml.comments+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comments/comment11.xml" ContentType="application/vnd.openxmlformats-officedocument.presentationml.comments+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comments/comment12.xml" ContentType="application/vnd.openxmlformats-officedocument.presentationml.comments+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comments/comment13.xml" ContentType="application/vnd.openxmlformats-officedocument.presentationml.comments+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comments/comment14.xml" ContentType="application/vnd.openxmlformats-officedocument.presentationml.comments+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comments/comment15.xml" ContentType="application/vnd.openxmlformats-officedocument.presentationml.comments+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comments/comment16.xml" ContentType="application/vnd.openxmlformats-officedocument.presentationml.comments+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comments/comment17.xml" ContentType="application/vnd.openxmlformats-officedocument.presentationml.comments+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comments/comment18.xml" ContentType="application/vnd.openxmlformats-officedocument.presentationml.comments+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comments/comment19.xml" ContentType="application/vnd.openxmlformats-officedocument.presentationml.comments+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comments/comment20.xml" ContentType="application/vnd.openxmlformats-officedocument.presentationml.comments+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comments/comment21.xml" ContentType="application/vnd.openxmlformats-officedocument.presentationml.comments+xml"/>
  <Override PartName="/ppt/notesSlides/notesSlide148.xml" ContentType="application/vnd.openxmlformats-officedocument.presentationml.notesSlide+xml"/>
  <Override PartName="/ppt/comments/comment22.xml" ContentType="application/vnd.openxmlformats-officedocument.presentationml.comments+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comments/comment23.xml" ContentType="application/vnd.openxmlformats-officedocument.presentationml.comments+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comments/comment24.xml" ContentType="application/vnd.openxmlformats-officedocument.presentationml.comments+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comments/comment25.xml" ContentType="application/vnd.openxmlformats-officedocument.presentationml.comments+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8"/>
  </p:notesMasterIdLst>
  <p:handoutMasterIdLst>
    <p:handoutMasterId r:id="rId169"/>
  </p:handoutMasterIdLst>
  <p:sldIdLst>
    <p:sldId id="579" r:id="rId2"/>
    <p:sldId id="586" r:id="rId3"/>
    <p:sldId id="580" r:id="rId4"/>
    <p:sldId id="581" r:id="rId5"/>
    <p:sldId id="582" r:id="rId6"/>
    <p:sldId id="313" r:id="rId7"/>
    <p:sldId id="256" r:id="rId8"/>
    <p:sldId id="561" r:id="rId9"/>
    <p:sldId id="578" r:id="rId10"/>
    <p:sldId id="583" r:id="rId11"/>
    <p:sldId id="585" r:id="rId12"/>
    <p:sldId id="546" r:id="rId13"/>
    <p:sldId id="547" r:id="rId14"/>
    <p:sldId id="331" r:id="rId15"/>
    <p:sldId id="575" r:id="rId16"/>
    <p:sldId id="332" r:id="rId17"/>
    <p:sldId id="541" r:id="rId18"/>
    <p:sldId id="577" r:id="rId19"/>
    <p:sldId id="499" r:id="rId20"/>
    <p:sldId id="271" r:id="rId21"/>
    <p:sldId id="293" r:id="rId22"/>
    <p:sldId id="295" r:id="rId23"/>
    <p:sldId id="310" r:id="rId24"/>
    <p:sldId id="284" r:id="rId25"/>
    <p:sldId id="289" r:id="rId26"/>
    <p:sldId id="290" r:id="rId27"/>
    <p:sldId id="291" r:id="rId28"/>
    <p:sldId id="292" r:id="rId29"/>
    <p:sldId id="282" r:id="rId30"/>
    <p:sldId id="311" r:id="rId31"/>
    <p:sldId id="436" r:id="rId32"/>
    <p:sldId id="437" r:id="rId33"/>
    <p:sldId id="438" r:id="rId34"/>
    <p:sldId id="548" r:id="rId35"/>
    <p:sldId id="549" r:id="rId36"/>
    <p:sldId id="536" r:id="rId37"/>
    <p:sldId id="534" r:id="rId38"/>
    <p:sldId id="535" r:id="rId39"/>
    <p:sldId id="537" r:id="rId40"/>
    <p:sldId id="553" r:id="rId41"/>
    <p:sldId id="439" r:id="rId42"/>
    <p:sldId id="339" r:id="rId43"/>
    <p:sldId id="340" r:id="rId44"/>
    <p:sldId id="557" r:id="rId45"/>
    <p:sldId id="416" r:id="rId46"/>
    <p:sldId id="417" r:id="rId47"/>
    <p:sldId id="272" r:id="rId48"/>
    <p:sldId id="343" r:id="rId49"/>
    <p:sldId id="344" r:id="rId50"/>
    <p:sldId id="345" r:id="rId51"/>
    <p:sldId id="558" r:id="rId52"/>
    <p:sldId id="559" r:id="rId53"/>
    <p:sldId id="560" r:id="rId54"/>
    <p:sldId id="434" r:id="rId55"/>
    <p:sldId id="419" r:id="rId56"/>
    <p:sldId id="431" r:id="rId57"/>
    <p:sldId id="420" r:id="rId58"/>
    <p:sldId id="425" r:id="rId59"/>
    <p:sldId id="432" r:id="rId60"/>
    <p:sldId id="433" r:id="rId61"/>
    <p:sldId id="507" r:id="rId62"/>
    <p:sldId id="346" r:id="rId63"/>
    <p:sldId id="538" r:id="rId64"/>
    <p:sldId id="347" r:id="rId65"/>
    <p:sldId id="375" r:id="rId66"/>
    <p:sldId id="348" r:id="rId67"/>
    <p:sldId id="354" r:id="rId68"/>
    <p:sldId id="355" r:id="rId69"/>
    <p:sldId id="569" r:id="rId70"/>
    <p:sldId id="527" r:id="rId71"/>
    <p:sldId id="299" r:id="rId72"/>
    <p:sldId id="300" r:id="rId73"/>
    <p:sldId id="304" r:id="rId74"/>
    <p:sldId id="402" r:id="rId75"/>
    <p:sldId id="566" r:id="rId76"/>
    <p:sldId id="492" r:id="rId77"/>
    <p:sldId id="357" r:id="rId78"/>
    <p:sldId id="364" r:id="rId79"/>
    <p:sldId id="366" r:id="rId80"/>
    <p:sldId id="367" r:id="rId81"/>
    <p:sldId id="368" r:id="rId82"/>
    <p:sldId id="446" r:id="rId83"/>
    <p:sldId id="448" r:id="rId84"/>
    <p:sldId id="455" r:id="rId85"/>
    <p:sldId id="358" r:id="rId86"/>
    <p:sldId id="461" r:id="rId87"/>
    <p:sldId id="462" r:id="rId88"/>
    <p:sldId id="372" r:id="rId89"/>
    <p:sldId id="418" r:id="rId90"/>
    <p:sldId id="463" r:id="rId91"/>
    <p:sldId id="567" r:id="rId92"/>
    <p:sldId id="365" r:id="rId93"/>
    <p:sldId id="370" r:id="rId94"/>
    <p:sldId id="371" r:id="rId95"/>
    <p:sldId id="369" r:id="rId96"/>
    <p:sldId id="493" r:id="rId97"/>
    <p:sldId id="359" r:id="rId98"/>
    <p:sldId id="390" r:id="rId99"/>
    <p:sldId id="464" r:id="rId100"/>
    <p:sldId id="391" r:id="rId101"/>
    <p:sldId id="392" r:id="rId102"/>
    <p:sldId id="465" r:id="rId103"/>
    <p:sldId id="494" r:id="rId104"/>
    <p:sldId id="395" r:id="rId105"/>
    <p:sldId id="497" r:id="rId106"/>
    <p:sldId id="498" r:id="rId107"/>
    <p:sldId id="496" r:id="rId108"/>
    <p:sldId id="423" r:id="rId109"/>
    <p:sldId id="424" r:id="rId110"/>
    <p:sldId id="466" r:id="rId111"/>
    <p:sldId id="467" r:id="rId112"/>
    <p:sldId id="468" r:id="rId113"/>
    <p:sldId id="469" r:id="rId114"/>
    <p:sldId id="459" r:id="rId115"/>
    <p:sldId id="457" r:id="rId116"/>
    <p:sldId id="460" r:id="rId117"/>
    <p:sldId id="568" r:id="rId118"/>
    <p:sldId id="478" r:id="rId119"/>
    <p:sldId id="477" r:id="rId120"/>
    <p:sldId id="471" r:id="rId121"/>
    <p:sldId id="500" r:id="rId122"/>
    <p:sldId id="476" r:id="rId123"/>
    <p:sldId id="474" r:id="rId124"/>
    <p:sldId id="484" r:id="rId125"/>
    <p:sldId id="363" r:id="rId126"/>
    <p:sldId id="481" r:id="rId127"/>
    <p:sldId id="384" r:id="rId128"/>
    <p:sldId id="401" r:id="rId129"/>
    <p:sldId id="503" r:id="rId130"/>
    <p:sldId id="504" r:id="rId131"/>
    <p:sldId id="374" r:id="rId132"/>
    <p:sldId id="505" r:id="rId133"/>
    <p:sldId id="385" r:id="rId134"/>
    <p:sldId id="378" r:id="rId135"/>
    <p:sldId id="379" r:id="rId136"/>
    <p:sldId id="383" r:id="rId137"/>
    <p:sldId id="380" r:id="rId138"/>
    <p:sldId id="381" r:id="rId139"/>
    <p:sldId id="382" r:id="rId140"/>
    <p:sldId id="387" r:id="rId141"/>
    <p:sldId id="386" r:id="rId142"/>
    <p:sldId id="266" r:id="rId143"/>
    <p:sldId id="545" r:id="rId144"/>
    <p:sldId id="544" r:id="rId145"/>
    <p:sldId id="268" r:id="rId146"/>
    <p:sldId id="409" r:id="rId147"/>
    <p:sldId id="508" r:id="rId148"/>
    <p:sldId id="509" r:id="rId149"/>
    <p:sldId id="510" r:id="rId150"/>
    <p:sldId id="511" r:id="rId151"/>
    <p:sldId id="512" r:id="rId152"/>
    <p:sldId id="513" r:id="rId153"/>
    <p:sldId id="514" r:id="rId154"/>
    <p:sldId id="515" r:id="rId155"/>
    <p:sldId id="518" r:id="rId156"/>
    <p:sldId id="520" r:id="rId157"/>
    <p:sldId id="522" r:id="rId158"/>
    <p:sldId id="524" r:id="rId159"/>
    <p:sldId id="525" r:id="rId160"/>
    <p:sldId id="526" r:id="rId161"/>
    <p:sldId id="574" r:id="rId162"/>
    <p:sldId id="562" r:id="rId163"/>
    <p:sldId id="573" r:id="rId164"/>
    <p:sldId id="564" r:id="rId165"/>
    <p:sldId id="269" r:id="rId166"/>
    <p:sldId id="315" r:id="rId16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andy Wayne" initials="row" lastIdx="33"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99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7" d="100"/>
          <a:sy n="67" d="100"/>
        </p:scale>
        <p:origin x="1476" y="6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172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0" Type="http://schemas.openxmlformats.org/officeDocument/2006/relationships/commentAuthors" Target="commentAuthor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presProps" Target="pres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slide" Target="slides/slide163.xml"/><Relationship Id="rId16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09-10-20T14:54:01.750" idx="2">
    <p:pos x="5438" y="4137"/>
    <p:text>The Profile in Courage Award is represented by a sterling silver ship’s lantern designed by Edwin Schlossberg and crafted by Tiffany &amp; Co.
In his design summary for the presentation piece, Schlossberg wrote:
We chose a ship's lantern as the most appropriate design solution for this award. The design of the presentation piece must be strong enough to enable it to become a clearly identifiable public symbol of the Profile in Courage Award. The physical presence of this piece should reflect the meaning and significance of the award. It must also be a handsome and elegant object; one which is distinctive, unique, yet easily recognizable. We believe a ship's lantern best meets these goals.
A lantern elicits immediate recognition, and evokes the shared cultural symbols of light and truth.  Light is the beacon of warning, of safety, of hope in the wilderness.  A lantern symbolizes the search for an honest man. It lights a dark path, illuminating the proper course.  A lantern is in keeping with the profound message of the work, Profiles in Courage, that a courageous person is one who is honest, has integrity, and finds his own path despite the darkness of outside pressures.  More specifically, a nautical image — a ship's lantern — is chosen in homage to the courageous naval career of President John F. Kennedy.
The design is modeled after authentic lanterns from 19th century American sailing vessels. The lantern is full size, cast in fine silver with four glass panels. The text etched on two panels is an identification of the purpose of the award, and a dedication to its recipient.  A quote from President Kennedy's book, Profiles in Courage, is inscribed on another panel.  A traditional nautical compass rose is etched on the fourth panel.
The sterling silver Profile in Courage lantern is a timeless symbol of humanity and a very special tribute to the man who inspires this award.
Tiffany &amp; Co., the Fifth Avenue jeweler and silversmith, was selected by Ed Schlossberg and the John F. Kennedy Library Foundation to create the symbolic sterling silver lantern.
Tiffany's world-renowned standards of excellence have been brought to bear in the making of this award, ensuring that it is the finest testament to the noteworthy achievements of the recipient.
The Profile in Courage lantern resembles one belonging to the battleship U.S.S. Constitution, better known as "Old Ironsides," whose name has become synonymous with courage.
Tiffany's team of artisans hand-forged the lantern in sterling silver, with four glass-etched panels and a burner which is functional. The lantern is a product of approximately 100 hours of labor, requiring the expertise of a master spinner, silversmith, and engraver. The award weighs more than 44 ounces and stands one foot tall.
The meticulous manufacture of the elegant Profile in Courage Award underscores the distinction of this prestigious honor.
</p:text>
  </p:cm>
</p:cmLst>
</file>

<file path=ppt/comments/comment10.xml><?xml version="1.0" encoding="utf-8"?>
<p:cmLst xmlns:a="http://schemas.openxmlformats.org/drawingml/2006/main" xmlns:r="http://schemas.openxmlformats.org/officeDocument/2006/relationships" xmlns:p="http://schemas.openxmlformats.org/presentationml/2006/main">
  <p:cm authorId="0" dt="2009-10-21T23:09:47.031" idx="23">
    <p:pos x="5407" y="4080"/>
    <p:text>http://www.brianjford.com/wbbrownc.htm</p:text>
  </p:cm>
</p:cmLst>
</file>

<file path=ppt/comments/comment11.xml><?xml version="1.0" encoding="utf-8"?>
<p:cmLst xmlns:a="http://schemas.openxmlformats.org/drawingml/2006/main" xmlns:r="http://schemas.openxmlformats.org/officeDocument/2006/relationships" xmlns:p="http://schemas.openxmlformats.org/presentationml/2006/main">
  <p:cm authorId="0" dt="2009-10-28T14:16:52.500" idx="31">
    <p:pos x="5316" y="4062"/>
    <p:text>in 1911, one hundred years after AVogadro proposed that such a number existed, his work was commemorated in a meeting in Turin.</p:text>
  </p:cm>
</p:cmLst>
</file>

<file path=ppt/comments/comment12.xml><?xml version="1.0" encoding="utf-8"?>
<p:cmLst xmlns:a="http://schemas.openxmlformats.org/drawingml/2006/main" xmlns:r="http://schemas.openxmlformats.org/officeDocument/2006/relationships" xmlns:p="http://schemas.openxmlformats.org/presentationml/2006/main">
  <p:cm authorId="0" dt="2009-10-28T14:17:22.406" idx="21">
    <p:pos x="5315" y="4044"/>
    <p:text>Our endeavor is to understand the vital processes that are made possible by a cell from a physico-chemical standpoint. Throught your journey through the cell, add the landmarks as you discover them. Keep in mind that the quantity, compositionm and arrangement may change during cell development following a change in the environment and as you travel from cell to cell.</p:text>
  </p:cm>
</p:cmLst>
</file>

<file path=ppt/comments/comment13.xml><?xml version="1.0" encoding="utf-8"?>
<p:cmLst xmlns:a="http://schemas.openxmlformats.org/drawingml/2006/main" xmlns:r="http://schemas.openxmlformats.org/officeDocument/2006/relationships" xmlns:p="http://schemas.openxmlformats.org/presentationml/2006/main">
  <p:cm authorId="0" dt="2008-10-20T15:25:55.343" idx="1">
    <p:pos x="5329" y="4124"/>
    <p:text>Hooke could not see anything in cell and said someone with a better microscope may be able to.
Increase contrast by staining or using optical tricks</p:text>
  </p:cm>
</p:cmLst>
</file>

<file path=ppt/comments/comment14.xml><?xml version="1.0" encoding="utf-8"?>
<p:cmLst xmlns:a="http://schemas.openxmlformats.org/drawingml/2006/main" xmlns:r="http://schemas.openxmlformats.org/officeDocument/2006/relationships" xmlns:p="http://schemas.openxmlformats.org/presentationml/2006/main">
  <p:cm authorId="0" dt="2009-10-22T16:40:59.796" idx="6">
    <p:pos x="5344" y="4069"/>
    <p:text>Elodea 0.6 M sucrose, 5 minutes</p:text>
  </p:cm>
</p:cmLst>
</file>

<file path=ppt/comments/comment15.xml><?xml version="1.0" encoding="utf-8"?>
<p:cmLst xmlns:a="http://schemas.openxmlformats.org/drawingml/2006/main" xmlns:r="http://schemas.openxmlformats.org/officeDocument/2006/relationships" xmlns:p="http://schemas.openxmlformats.org/presentationml/2006/main">
  <p:cm authorId="0" dt="2009-10-22T16:40:14.156" idx="8">
    <p:pos x="5344" y="4069"/>
    <p:text>Rhoeo 1 M NaCl, 5 min</p:text>
  </p:cm>
  <p:cm authorId="0" dt="2009-10-28T15:41:22.875" idx="32">
    <p:pos x="4936" y="4083"/>
    <p:text>It appeared that the cell was surrounded by a bladder like membrane. </p:text>
  </p:cm>
</p:cmLst>
</file>

<file path=ppt/comments/comment16.xml><?xml version="1.0" encoding="utf-8"?>
<p:cmLst xmlns:a="http://schemas.openxmlformats.org/drawingml/2006/main" xmlns:r="http://schemas.openxmlformats.org/officeDocument/2006/relationships" xmlns:p="http://schemas.openxmlformats.org/presentationml/2006/main">
  <p:cm authorId="0" dt="2009-10-26T19:59:26.968" idx="13">
    <p:pos x="5329" y="4082"/>
    <p:text>http://silica-rockgarden.blogspot.com/</p:text>
  </p:cm>
</p:cmLst>
</file>

<file path=ppt/comments/comment17.xml><?xml version="1.0" encoding="utf-8"?>
<p:cmLst xmlns:a="http://schemas.openxmlformats.org/drawingml/2006/main" xmlns:r="http://schemas.openxmlformats.org/officeDocument/2006/relationships" xmlns:p="http://schemas.openxmlformats.org/presentationml/2006/main">
  <p:cm authorId="0" dt="2009-10-27T08:17:33.265" idx="14">
    <p:pos x="5403" y="4098"/>
    <p:text>The Structure of the Potassium Channel: Molecular Basis of K+ Conduction and Selectivity 
Declan A. Doyle, João Morais Cabral, Richard A. Pfuetzner, Anling Kuo, Jacqueline M. Gulbis, Steven L. Cohen, Brian T. Chait, Roderick MacKinnon
</p:text>
  </p:cm>
</p:cmLst>
</file>

<file path=ppt/comments/comment18.xml><?xml version="1.0" encoding="utf-8"?>
<p:cmLst xmlns:a="http://schemas.openxmlformats.org/drawingml/2006/main" xmlns:r="http://schemas.openxmlformats.org/officeDocument/2006/relationships" xmlns:p="http://schemas.openxmlformats.org/presentationml/2006/main">
  <p:cm authorId="0" dt="2009-09-26T12:47:38.546" idx="10">
    <p:pos x="5279" y="4023"/>
    <p:text>Figure 6. Pancreas, exocrine and endocrine tissue (b) (Formalin, H&amp;E,
Bar = 22.2 µm). 1. exocrine pancreatic tissue (acinar cells); 2. endocrine
pancreatic tissue (islets of Langerhans); 3. blood vessel; 4. endothelium;
5. connective tissue; 6. zymogen granules.</p:text>
  </p:cm>
</p:cmLst>
</file>

<file path=ppt/comments/comment19.xml><?xml version="1.0" encoding="utf-8"?>
<p:cmLst xmlns:a="http://schemas.openxmlformats.org/drawingml/2006/main" xmlns:r="http://schemas.openxmlformats.org/officeDocument/2006/relationships" xmlns:p="http://schemas.openxmlformats.org/presentationml/2006/main">
  <p:cm authorId="0" dt="2009-10-28T16:05:52.812" idx="33">
    <p:pos x="5282" y="4096"/>
    <p:text>While the speed of th eions may be about 500 m/s, the distance they travel in a given time is miniscule beause they collide with so many other molecules. That is viscosity slows them down.</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09-10-27T15:49:40.515" idx="24">
    <p:pos x="5325" y="4114"/>
    <p:text>While his actions cannot be explained by the current laws of physics and physiology, his actions are real...define a worthwhile life and even saved lives.</p:text>
  </p:cm>
</p:cmLst>
</file>

<file path=ppt/comments/comment20.xml><?xml version="1.0" encoding="utf-8"?>
<p:cmLst xmlns:a="http://schemas.openxmlformats.org/drawingml/2006/main" xmlns:r="http://schemas.openxmlformats.org/officeDocument/2006/relationships" xmlns:p="http://schemas.openxmlformats.org/presentationml/2006/main">
  <p:cm authorId="0" dt="2009-10-28T08:32:24.656" idx="25">
    <p:pos x="5187" y="3957"/>
    <p:text>Work is pastels on paper, titled, Mindless, by David Ross]</p:text>
  </p:cm>
</p:cmLst>
</file>

<file path=ppt/comments/comment21.xml><?xml version="1.0" encoding="utf-8"?>
<p:cmLst xmlns:a="http://schemas.openxmlformats.org/drawingml/2006/main" xmlns:r="http://schemas.openxmlformats.org/officeDocument/2006/relationships" xmlns:p="http://schemas.openxmlformats.org/presentationml/2006/main">
  <p:cm authorId="0" dt="2009-03-13T16:45:48.921" idx="15">
    <p:pos x="5266" y="4119"/>
    <p:text>The answer that the relativity of time limits the velocity of charged particles to the speed of light is also open to skepticism. I propose that light itslef limits the velocity of charged particles to the speed of light.</p:text>
  </p:cm>
</p:cmLst>
</file>

<file path=ppt/comments/comment22.xml><?xml version="1.0" encoding="utf-8"?>
<p:cmLst xmlns:a="http://schemas.openxmlformats.org/drawingml/2006/main" xmlns:r="http://schemas.openxmlformats.org/officeDocument/2006/relationships" xmlns:p="http://schemas.openxmlformats.org/presentationml/2006/main">
  <p:cm authorId="0" dt="2009-03-15T13:00:31.671" idx="16">
    <p:pos x="74" y="4093"/>
    <p:text>Newtonian fluids have a single viscosity, non_newtonian fluids have a range of viscoaities that depend on velocity. The viscosity of a thixotropic solution decreases with velocity and and the viscosity of a dilatent fluid increases with velocity.
Kurt Vonnegut wrote "Unpaid Consultant" about Thixotropy.</p:text>
  </p:cm>
</p:cmLst>
</file>

<file path=ppt/comments/comment23.xml><?xml version="1.0" encoding="utf-8"?>
<p:cmLst xmlns:a="http://schemas.openxmlformats.org/drawingml/2006/main" xmlns:r="http://schemas.openxmlformats.org/officeDocument/2006/relationships" xmlns:p="http://schemas.openxmlformats.org/presentationml/2006/main">
  <p:cm authorId="0" dt="2009-03-15T13:05:40.703" idx="17">
    <p:pos x="5343" y="4139"/>
    <p:text>The greater the temperature, the greater the amoun tof radiant energy and the shorter is the peak wavelength of the radiation.</p:text>
  </p:cm>
</p:cmLst>
</file>

<file path=ppt/comments/comment24.xml><?xml version="1.0" encoding="utf-8"?>
<p:cmLst xmlns:a="http://schemas.openxmlformats.org/drawingml/2006/main" xmlns:r="http://schemas.openxmlformats.org/officeDocument/2006/relationships" xmlns:p="http://schemas.openxmlformats.org/presentationml/2006/main">
  <p:cm authorId="0" dt="2009-03-14T09:41:38.781" idx="18">
    <p:pos x="5320" y="4124"/>
    <p:text>r = [hc/2Pi e]/energy of photon in eV
wavelength (10 MeV) = 1 x 10^-13 m
radius (10 Mev) = 2 x 10^-14 m
cross section (10 MeV) = 1 x 10^-27 m^2</p:text>
  </p:cm>
</p:cmLst>
</file>

<file path=ppt/comments/comment25.xml><?xml version="1.0" encoding="utf-8"?>
<p:cmLst xmlns:a="http://schemas.openxmlformats.org/drawingml/2006/main" xmlns:r="http://schemas.openxmlformats.org/officeDocument/2006/relationships" xmlns:p="http://schemas.openxmlformats.org/presentationml/2006/main">
  <p:cm authorId="0" dt="2008-11-02T12:42:44.437" idx="20">
    <p:pos x="5281" y="4122"/>
    <p:text>Application: In accelerators with radio frequency cavities superconducting RF will produce more force per enery input than non superconducting RF cavities. But given the same superconducting resistance, 2K (Low Tc) superconducting cavities will produce more force per energy input than room temperaure (High Tc) superconducing cavities.  </p:text>
  </p:cm>
</p:cmLst>
</file>

<file path=ppt/comments/comment3.xml><?xml version="1.0" encoding="utf-8"?>
<p:cmLst xmlns:a="http://schemas.openxmlformats.org/drawingml/2006/main" xmlns:r="http://schemas.openxmlformats.org/officeDocument/2006/relationships" xmlns:p="http://schemas.openxmlformats.org/presentationml/2006/main">
  <p:cm authorId="0" dt="2009-10-28T13:39:09.687" idx="26">
    <p:pos x="5370" y="4130"/>
    <p:text>My goal in teaching plant cell biology is not only to help my students understand the mechanisms used by the cell and its organelles in converting energy and material matter into a living organism that performs all the functions we ascribe to life. I also hope to deepen my students’ ideas of the meaning, beauty, and value of life and the value in searching for meaning and understanding in all the processes involved in living.
</p:text>
  </p:cm>
</p:cmLst>
</file>

<file path=ppt/comments/comment4.xml><?xml version="1.0" encoding="utf-8"?>
<p:cmLst xmlns:a="http://schemas.openxmlformats.org/drawingml/2006/main" xmlns:r="http://schemas.openxmlformats.org/officeDocument/2006/relationships" xmlns:p="http://schemas.openxmlformats.org/presentationml/2006/main">
  <p:cm authorId="0" dt="2009-10-20T18:10:34.984" idx="4">
    <p:pos x="5377" y="4113"/>
    <p:text>Chlamy photoshock response [Hegemann lab] 
Movement and photophobic responses of Chlamydomonas reinhardtii recorded in real time. Chlamydomonas cells (2x105 cells per ml) were placed in a 0.4-ml fluorescence cuvette under the microscope (Zeiss Axiovert 100; 5x objective). The light path through the cuvette was 2 mm. Movement was recorded at 25 frames per second under infrared-light (RG8 filter, Schott) using a dark-field condensor and a commercial/conventional DVD recorder. Actinic flashes of green light (510 nm; 10 microsecond) were applied through the objective (epi illumination) to induce the photophobic response. 
Courtesy Peter Hegemann and Peter Berthold, Institute for Biology, Experimental Biophysics, Humboldt University, Berlin, Germany. 
[3.1 MB WMV file]
</p:text>
  </p:cm>
</p:cmLst>
</file>

<file path=ppt/comments/comment5.xml><?xml version="1.0" encoding="utf-8"?>
<p:cmLst xmlns:a="http://schemas.openxmlformats.org/drawingml/2006/main" xmlns:r="http://schemas.openxmlformats.org/officeDocument/2006/relationships" xmlns:p="http://schemas.openxmlformats.org/presentationml/2006/main">
  <p:cm authorId="0" dt="2009-10-28T13:46:17.093" idx="28">
    <p:pos x="5350" y="4069"/>
    <p:text>Randy Wayne	10/28/2009
Schmidt and Eckert, (Nature, 1976)</p:text>
  </p:cm>
</p:cmLst>
</file>

<file path=ppt/comments/comment6.xml><?xml version="1.0" encoding="utf-8"?>
<p:cmLst xmlns:a="http://schemas.openxmlformats.org/drawingml/2006/main" xmlns:r="http://schemas.openxmlformats.org/officeDocument/2006/relationships" xmlns:p="http://schemas.openxmlformats.org/presentationml/2006/main">
  <p:cm authorId="0" dt="2009-10-24T19:54:54.296" idx="12">
    <p:pos x="5404" y="4096"/>
    <p:text>Bessen et al 1980 J Cell Biol.</p:text>
  </p:cm>
</p:cmLst>
</file>

<file path=ppt/comments/comment7.xml><?xml version="1.0" encoding="utf-8"?>
<p:cmLst xmlns:a="http://schemas.openxmlformats.org/drawingml/2006/main" xmlns:r="http://schemas.openxmlformats.org/officeDocument/2006/relationships" xmlns:p="http://schemas.openxmlformats.org/presentationml/2006/main">
  <p:cm authorId="0" dt="2009-10-24T19:53:43.937" idx="11">
    <p:pos x="5411" y="4123"/>
    <p:text>Fujiu et al 2009 current biology 19(4)</p:text>
  </p:cm>
</p:cmLst>
</file>

<file path=ppt/comments/comment8.xml><?xml version="1.0" encoding="utf-8"?>
<p:cmLst xmlns:a="http://schemas.openxmlformats.org/drawingml/2006/main" xmlns:r="http://schemas.openxmlformats.org/officeDocument/2006/relationships" xmlns:p="http://schemas.openxmlformats.org/presentationml/2006/main">
  <p:cm authorId="0" dt="2009-10-28T14:00:24.640" idx="29">
    <p:pos x="5289" y="4123"/>
    <p:text>http://www.stanford.edu/group/dlab/papers/Gradinaru%20J%20Neurosci%202007.pdf
Karl Diesseroth</p:text>
  </p:cm>
</p:cmLst>
</file>

<file path=ppt/comments/comment9.xml><?xml version="1.0" encoding="utf-8"?>
<p:cmLst xmlns:a="http://schemas.openxmlformats.org/drawingml/2006/main" xmlns:r="http://schemas.openxmlformats.org/officeDocument/2006/relationships" xmlns:p="http://schemas.openxmlformats.org/presentationml/2006/main">
  <p:cm authorId="0" dt="2009-10-21T23:09:47.031" idx="5">
    <p:pos x="5407" y="4080"/>
    <p:text>http://www.brianjford.com/wbbrownc.htm</p:text>
  </p:cm>
</p:cmLst>
</file>

<file path=ppt/drawings/_rels/vmlDrawing1.vml.rels><?xml version="1.0" encoding="UTF-8" standalone="yes"?>
<Relationships xmlns="http://schemas.openxmlformats.org/package/2006/relationships"><Relationship Id="rId1" Type="http://schemas.openxmlformats.org/officeDocument/2006/relationships/image" Target="../media/image16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1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211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602115"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602116"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602117"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C22D8151-7AB5-41D3-8AA8-3865D28803E4}" type="slidenum">
              <a:rPr lang="en-US"/>
              <a:pPr/>
              <a:t>‹#›</a:t>
            </a:fld>
            <a:endParaRPr lang="en-US"/>
          </a:p>
        </p:txBody>
      </p:sp>
    </p:spTree>
    <p:extLst>
      <p:ext uri="{BB962C8B-B14F-4D97-AF65-F5344CB8AC3E}">
        <p14:creationId xmlns:p14="http://schemas.microsoft.com/office/powerpoint/2010/main" val="10479688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40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41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41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FD6E8209-F551-4BF1-9AEF-320292E78E6C}" type="slidenum">
              <a:rPr lang="en-US"/>
              <a:pPr/>
              <a:t>‹#›</a:t>
            </a:fld>
            <a:endParaRPr lang="en-US"/>
          </a:p>
        </p:txBody>
      </p:sp>
    </p:spTree>
    <p:extLst>
      <p:ext uri="{BB962C8B-B14F-4D97-AF65-F5344CB8AC3E}">
        <p14:creationId xmlns:p14="http://schemas.microsoft.com/office/powerpoint/2010/main" val="182002830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0DC3B09-7C29-4DF9-9907-0627C0C830A2}" type="slidenum">
              <a:rPr lang="en-US"/>
              <a:pPr/>
              <a:t>1</a:t>
            </a:fld>
            <a:endParaRPr lang="en-US"/>
          </a:p>
        </p:txBody>
      </p:sp>
      <p:sp>
        <p:nvSpPr>
          <p:cNvPr id="720898" name="Rectangle 2"/>
          <p:cNvSpPr>
            <a:spLocks noGrp="1" noRot="1" noChangeAspect="1" noChangeArrowheads="1" noTextEdit="1"/>
          </p:cNvSpPr>
          <p:nvPr>
            <p:ph type="sldImg"/>
          </p:nvPr>
        </p:nvSpPr>
        <p:spPr>
          <a:ln/>
        </p:spPr>
      </p:sp>
      <p:sp>
        <p:nvSpPr>
          <p:cNvPr id="7208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8112607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D6C433-595A-4C5B-9CCA-205FF95787C7}" type="slidenum">
              <a:rPr lang="en-US"/>
              <a:pPr/>
              <a:t>10</a:t>
            </a:fld>
            <a:endParaRPr lang="en-US"/>
          </a:p>
        </p:txBody>
      </p:sp>
      <p:sp>
        <p:nvSpPr>
          <p:cNvPr id="754690" name="Rectangle 2"/>
          <p:cNvSpPr>
            <a:spLocks noGrp="1" noRot="1" noChangeAspect="1" noChangeArrowheads="1" noTextEdit="1"/>
          </p:cNvSpPr>
          <p:nvPr>
            <p:ph type="sldImg"/>
          </p:nvPr>
        </p:nvSpPr>
        <p:spPr>
          <a:ln/>
        </p:spPr>
      </p:sp>
      <p:sp>
        <p:nvSpPr>
          <p:cNvPr id="7546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71056372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40FB98E-F80D-4CF5-A567-95231A407153}" type="slidenum">
              <a:rPr lang="en-US"/>
              <a:pPr/>
              <a:t>100</a:t>
            </a:fld>
            <a:endParaRPr lang="en-US"/>
          </a:p>
        </p:txBody>
      </p:sp>
      <p:sp>
        <p:nvSpPr>
          <p:cNvPr id="309250" name="Rectangle 2"/>
          <p:cNvSpPr>
            <a:spLocks noGrp="1" noRot="1" noChangeAspect="1" noChangeArrowheads="1" noTextEdit="1"/>
          </p:cNvSpPr>
          <p:nvPr>
            <p:ph type="sldImg"/>
          </p:nvPr>
        </p:nvSpPr>
        <p:spPr>
          <a:ln/>
        </p:spPr>
      </p:sp>
      <p:sp>
        <p:nvSpPr>
          <p:cNvPr id="30925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09135823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AFC4E4F-1F11-483A-A376-3B5AD87FAAF9}" type="slidenum">
              <a:rPr lang="en-US"/>
              <a:pPr/>
              <a:t>101</a:t>
            </a:fld>
            <a:endParaRPr lang="en-US"/>
          </a:p>
        </p:txBody>
      </p:sp>
      <p:sp>
        <p:nvSpPr>
          <p:cNvPr id="311298" name="Rectangle 2"/>
          <p:cNvSpPr>
            <a:spLocks noGrp="1" noRot="1" noChangeAspect="1" noChangeArrowheads="1" noTextEdit="1"/>
          </p:cNvSpPr>
          <p:nvPr>
            <p:ph type="sldImg"/>
          </p:nvPr>
        </p:nvSpPr>
        <p:spPr>
          <a:ln/>
        </p:spPr>
      </p:sp>
      <p:sp>
        <p:nvSpPr>
          <p:cNvPr id="3112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02929137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2D712D2-FE48-459E-9611-A896B32829D5}" type="slidenum">
              <a:rPr lang="en-US"/>
              <a:pPr/>
              <a:t>102</a:t>
            </a:fld>
            <a:endParaRPr lang="en-US"/>
          </a:p>
        </p:txBody>
      </p:sp>
      <p:sp>
        <p:nvSpPr>
          <p:cNvPr id="465922" name="Rectangle 2"/>
          <p:cNvSpPr>
            <a:spLocks noGrp="1" noRot="1" noChangeAspect="1" noChangeArrowheads="1" noTextEdit="1"/>
          </p:cNvSpPr>
          <p:nvPr>
            <p:ph type="sldImg"/>
          </p:nvPr>
        </p:nvSpPr>
        <p:spPr>
          <a:ln/>
        </p:spPr>
      </p:sp>
      <p:sp>
        <p:nvSpPr>
          <p:cNvPr id="4659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77854720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256AE9-B47E-48F2-80DE-BA2FA6815E21}" type="slidenum">
              <a:rPr lang="en-US"/>
              <a:pPr/>
              <a:t>103</a:t>
            </a:fld>
            <a:endParaRPr lang="en-US"/>
          </a:p>
        </p:txBody>
      </p:sp>
      <p:sp>
        <p:nvSpPr>
          <p:cNvPr id="528386" name="Rectangle 2"/>
          <p:cNvSpPr>
            <a:spLocks noGrp="1" noRot="1" noChangeAspect="1" noChangeArrowheads="1" noTextEdit="1"/>
          </p:cNvSpPr>
          <p:nvPr>
            <p:ph type="sldImg"/>
          </p:nvPr>
        </p:nvSpPr>
        <p:spPr>
          <a:ln/>
        </p:spPr>
      </p:sp>
      <p:sp>
        <p:nvSpPr>
          <p:cNvPr id="52838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28235783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4A64C1-16FE-4DC3-8A8C-A53662B572D9}" type="slidenum">
              <a:rPr lang="en-US"/>
              <a:pPr/>
              <a:t>104</a:t>
            </a:fld>
            <a:endParaRPr lang="en-US"/>
          </a:p>
        </p:txBody>
      </p:sp>
      <p:sp>
        <p:nvSpPr>
          <p:cNvPr id="316418" name="Rectangle 2"/>
          <p:cNvSpPr>
            <a:spLocks noGrp="1" noRot="1" noChangeAspect="1" noChangeArrowheads="1" noTextEdit="1"/>
          </p:cNvSpPr>
          <p:nvPr>
            <p:ph type="sldImg"/>
          </p:nvPr>
        </p:nvSpPr>
        <p:spPr>
          <a:ln/>
        </p:spPr>
      </p:sp>
      <p:sp>
        <p:nvSpPr>
          <p:cNvPr id="3164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47498056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1D06A16-7F3D-42E7-8B2D-85160CA5B0C5}" type="slidenum">
              <a:rPr lang="en-US"/>
              <a:pPr/>
              <a:t>105</a:t>
            </a:fld>
            <a:endParaRPr lang="en-US"/>
          </a:p>
        </p:txBody>
      </p:sp>
      <p:sp>
        <p:nvSpPr>
          <p:cNvPr id="535554" name="Rectangle 2"/>
          <p:cNvSpPr>
            <a:spLocks noGrp="1" noRot="1" noChangeAspect="1" noChangeArrowheads="1" noTextEdit="1"/>
          </p:cNvSpPr>
          <p:nvPr>
            <p:ph type="sldImg"/>
          </p:nvPr>
        </p:nvSpPr>
        <p:spPr>
          <a:ln/>
        </p:spPr>
      </p:sp>
      <p:sp>
        <p:nvSpPr>
          <p:cNvPr id="53555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02305121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E7437A-3E78-4B6C-A0EA-DB413099AB7C}" type="slidenum">
              <a:rPr lang="en-US"/>
              <a:pPr/>
              <a:t>106</a:t>
            </a:fld>
            <a:endParaRPr lang="en-US"/>
          </a:p>
        </p:txBody>
      </p:sp>
      <p:sp>
        <p:nvSpPr>
          <p:cNvPr id="538626" name="Rectangle 2"/>
          <p:cNvSpPr>
            <a:spLocks noGrp="1" noRot="1" noChangeAspect="1" noChangeArrowheads="1" noTextEdit="1"/>
          </p:cNvSpPr>
          <p:nvPr>
            <p:ph type="sldImg"/>
          </p:nvPr>
        </p:nvSpPr>
        <p:spPr>
          <a:ln/>
        </p:spPr>
      </p:sp>
      <p:sp>
        <p:nvSpPr>
          <p:cNvPr id="5386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06468825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4ED438-0045-4409-B19D-8441F7C90B38}" type="slidenum">
              <a:rPr lang="en-US"/>
              <a:pPr/>
              <a:t>107</a:t>
            </a:fld>
            <a:endParaRPr lang="en-US"/>
          </a:p>
        </p:txBody>
      </p:sp>
      <p:sp>
        <p:nvSpPr>
          <p:cNvPr id="536578" name="Rectangle 2"/>
          <p:cNvSpPr>
            <a:spLocks noGrp="1" noRot="1" noChangeAspect="1" noChangeArrowheads="1" noTextEdit="1"/>
          </p:cNvSpPr>
          <p:nvPr>
            <p:ph type="sldImg"/>
          </p:nvPr>
        </p:nvSpPr>
        <p:spPr>
          <a:ln/>
        </p:spPr>
      </p:sp>
      <p:sp>
        <p:nvSpPr>
          <p:cNvPr id="5365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55277279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E21CE1-2F0D-43A2-8F9F-6AF3EA9E58F1}" type="slidenum">
              <a:rPr lang="en-US"/>
              <a:pPr/>
              <a:t>108</a:t>
            </a:fld>
            <a:endParaRPr lang="en-US"/>
          </a:p>
        </p:txBody>
      </p:sp>
      <p:sp>
        <p:nvSpPr>
          <p:cNvPr id="380930" name="Rectangle 2"/>
          <p:cNvSpPr>
            <a:spLocks noGrp="1" noRot="1" noChangeAspect="1" noChangeArrowheads="1" noTextEdit="1"/>
          </p:cNvSpPr>
          <p:nvPr>
            <p:ph type="sldImg"/>
          </p:nvPr>
        </p:nvSpPr>
        <p:spPr>
          <a:ln/>
        </p:spPr>
      </p:sp>
      <p:sp>
        <p:nvSpPr>
          <p:cNvPr id="38093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66974445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28CCB2E-E3EB-41B7-A534-52354B8D1612}" type="slidenum">
              <a:rPr lang="en-US"/>
              <a:pPr/>
              <a:t>109</a:t>
            </a:fld>
            <a:endParaRPr lang="en-US"/>
          </a:p>
        </p:txBody>
      </p:sp>
      <p:sp>
        <p:nvSpPr>
          <p:cNvPr id="382978" name="Rectangle 2"/>
          <p:cNvSpPr>
            <a:spLocks noGrp="1" noRot="1" noChangeAspect="1" noChangeArrowheads="1" noTextEdit="1"/>
          </p:cNvSpPr>
          <p:nvPr>
            <p:ph type="sldImg"/>
          </p:nvPr>
        </p:nvSpPr>
        <p:spPr>
          <a:ln/>
        </p:spPr>
      </p:sp>
      <p:sp>
        <p:nvSpPr>
          <p:cNvPr id="3829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8514244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49DAEE8-897E-480F-9A22-EEA3F8CE22E4}" type="slidenum">
              <a:rPr lang="en-US"/>
              <a:pPr/>
              <a:t>11</a:t>
            </a:fld>
            <a:endParaRPr lang="en-US"/>
          </a:p>
        </p:txBody>
      </p:sp>
      <p:sp>
        <p:nvSpPr>
          <p:cNvPr id="758786" name="Rectangle 2"/>
          <p:cNvSpPr>
            <a:spLocks noGrp="1" noRot="1" noChangeAspect="1" noChangeArrowheads="1" noTextEdit="1"/>
          </p:cNvSpPr>
          <p:nvPr>
            <p:ph type="sldImg"/>
          </p:nvPr>
        </p:nvSpPr>
        <p:spPr>
          <a:ln/>
        </p:spPr>
      </p:sp>
      <p:sp>
        <p:nvSpPr>
          <p:cNvPr id="75878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7347202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8D0BA98-0B83-4B5E-AEAE-00813C1013C7}" type="slidenum">
              <a:rPr lang="en-US"/>
              <a:pPr/>
              <a:t>110</a:t>
            </a:fld>
            <a:endParaRPr lang="en-US"/>
          </a:p>
        </p:txBody>
      </p:sp>
      <p:sp>
        <p:nvSpPr>
          <p:cNvPr id="475138" name="Rectangle 2"/>
          <p:cNvSpPr>
            <a:spLocks noGrp="1" noRot="1" noChangeAspect="1" noChangeArrowheads="1" noTextEdit="1"/>
          </p:cNvSpPr>
          <p:nvPr>
            <p:ph type="sldImg"/>
          </p:nvPr>
        </p:nvSpPr>
        <p:spPr>
          <a:ln/>
        </p:spPr>
      </p:sp>
      <p:sp>
        <p:nvSpPr>
          <p:cNvPr id="47513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97723374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59F0024-045A-4F85-8574-E5564BCB33A7}" type="slidenum">
              <a:rPr lang="en-US"/>
              <a:pPr/>
              <a:t>111</a:t>
            </a:fld>
            <a:endParaRPr lang="en-US"/>
          </a:p>
        </p:txBody>
      </p:sp>
      <p:sp>
        <p:nvSpPr>
          <p:cNvPr id="477186" name="Rectangle 2"/>
          <p:cNvSpPr>
            <a:spLocks noGrp="1" noRot="1" noChangeAspect="1" noChangeArrowheads="1" noTextEdit="1"/>
          </p:cNvSpPr>
          <p:nvPr>
            <p:ph type="sldImg"/>
          </p:nvPr>
        </p:nvSpPr>
        <p:spPr>
          <a:ln/>
        </p:spPr>
      </p:sp>
      <p:sp>
        <p:nvSpPr>
          <p:cNvPr id="47718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65229220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ED137F-BFAD-46D3-9A35-B0F74BD8DBDF}" type="slidenum">
              <a:rPr lang="en-US"/>
              <a:pPr/>
              <a:t>112</a:t>
            </a:fld>
            <a:endParaRPr lang="en-US"/>
          </a:p>
        </p:txBody>
      </p:sp>
      <p:sp>
        <p:nvSpPr>
          <p:cNvPr id="478210" name="Rectangle 2"/>
          <p:cNvSpPr>
            <a:spLocks noGrp="1" noRot="1" noChangeAspect="1" noChangeArrowheads="1" noTextEdit="1"/>
          </p:cNvSpPr>
          <p:nvPr>
            <p:ph type="sldImg"/>
          </p:nvPr>
        </p:nvSpPr>
        <p:spPr>
          <a:ln/>
        </p:spPr>
      </p:sp>
      <p:sp>
        <p:nvSpPr>
          <p:cNvPr id="47821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26168267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DE69C9-1E0B-4E8A-869E-6AE39D089BAE}" type="slidenum">
              <a:rPr lang="en-US"/>
              <a:pPr/>
              <a:t>113</a:t>
            </a:fld>
            <a:endParaRPr lang="en-US"/>
          </a:p>
        </p:txBody>
      </p:sp>
      <p:sp>
        <p:nvSpPr>
          <p:cNvPr id="479234" name="Rectangle 2"/>
          <p:cNvSpPr>
            <a:spLocks noGrp="1" noRot="1" noChangeAspect="1" noChangeArrowheads="1" noTextEdit="1"/>
          </p:cNvSpPr>
          <p:nvPr>
            <p:ph type="sldImg"/>
          </p:nvPr>
        </p:nvSpPr>
        <p:spPr>
          <a:ln/>
        </p:spPr>
      </p:sp>
      <p:sp>
        <p:nvSpPr>
          <p:cNvPr id="4792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09192048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D1B33E5-8412-452E-89E3-9F4D9B59482A}" type="slidenum">
              <a:rPr lang="en-US"/>
              <a:pPr/>
              <a:t>114</a:t>
            </a:fld>
            <a:endParaRPr lang="en-US"/>
          </a:p>
        </p:txBody>
      </p:sp>
      <p:sp>
        <p:nvSpPr>
          <p:cNvPr id="451586" name="Rectangle 2"/>
          <p:cNvSpPr>
            <a:spLocks noGrp="1" noRot="1" noChangeAspect="1" noChangeArrowheads="1" noTextEdit="1"/>
          </p:cNvSpPr>
          <p:nvPr>
            <p:ph type="sldImg"/>
          </p:nvPr>
        </p:nvSpPr>
        <p:spPr>
          <a:ln/>
        </p:spPr>
      </p:sp>
      <p:sp>
        <p:nvSpPr>
          <p:cNvPr id="45158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23070477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8DBBF7-A8AD-4736-8D05-585748B3BCF3}" type="slidenum">
              <a:rPr lang="en-US"/>
              <a:pPr/>
              <a:t>115</a:t>
            </a:fld>
            <a:endParaRPr lang="en-US"/>
          </a:p>
        </p:txBody>
      </p:sp>
      <p:sp>
        <p:nvSpPr>
          <p:cNvPr id="458754" name="Rectangle 2"/>
          <p:cNvSpPr>
            <a:spLocks noGrp="1" noRot="1" noChangeAspect="1" noChangeArrowheads="1" noTextEdit="1"/>
          </p:cNvSpPr>
          <p:nvPr>
            <p:ph type="sldImg"/>
          </p:nvPr>
        </p:nvSpPr>
        <p:spPr>
          <a:ln/>
        </p:spPr>
      </p:sp>
      <p:sp>
        <p:nvSpPr>
          <p:cNvPr id="45875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122423850"/>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9E6EB4-8FE9-4258-8D7A-B67368A17458}" type="slidenum">
              <a:rPr lang="en-US"/>
              <a:pPr/>
              <a:t>116</a:t>
            </a:fld>
            <a:endParaRPr lang="en-US"/>
          </a:p>
        </p:txBody>
      </p:sp>
      <p:sp>
        <p:nvSpPr>
          <p:cNvPr id="453634" name="Rectangle 2"/>
          <p:cNvSpPr>
            <a:spLocks noGrp="1" noRot="1" noChangeAspect="1" noChangeArrowheads="1" noTextEdit="1"/>
          </p:cNvSpPr>
          <p:nvPr>
            <p:ph type="sldImg"/>
          </p:nvPr>
        </p:nvSpPr>
        <p:spPr>
          <a:ln/>
        </p:spPr>
      </p:sp>
      <p:sp>
        <p:nvSpPr>
          <p:cNvPr id="4536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18086295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1F4042-5D07-464E-8A26-C2A1DC8C0EB7}" type="slidenum">
              <a:rPr lang="en-US"/>
              <a:pPr/>
              <a:t>117</a:t>
            </a:fld>
            <a:endParaRPr lang="en-US"/>
          </a:p>
        </p:txBody>
      </p:sp>
      <p:sp>
        <p:nvSpPr>
          <p:cNvPr id="693250" name="Rectangle 2"/>
          <p:cNvSpPr>
            <a:spLocks noGrp="1" noRot="1" noChangeAspect="1" noChangeArrowheads="1" noTextEdit="1"/>
          </p:cNvSpPr>
          <p:nvPr>
            <p:ph type="sldImg"/>
          </p:nvPr>
        </p:nvSpPr>
        <p:spPr>
          <a:ln/>
        </p:spPr>
      </p:sp>
      <p:sp>
        <p:nvSpPr>
          <p:cNvPr id="69325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66388896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DD29D7A-F43A-40CF-85EA-91E3B711FD3F}" type="slidenum">
              <a:rPr lang="en-US"/>
              <a:pPr/>
              <a:t>118</a:t>
            </a:fld>
            <a:endParaRPr lang="en-US"/>
          </a:p>
        </p:txBody>
      </p:sp>
      <p:sp>
        <p:nvSpPr>
          <p:cNvPr id="491522" name="Rectangle 2"/>
          <p:cNvSpPr>
            <a:spLocks noGrp="1" noRot="1" noChangeAspect="1" noChangeArrowheads="1" noTextEdit="1"/>
          </p:cNvSpPr>
          <p:nvPr>
            <p:ph type="sldImg"/>
          </p:nvPr>
        </p:nvSpPr>
        <p:spPr>
          <a:ln/>
        </p:spPr>
      </p:sp>
      <p:sp>
        <p:nvSpPr>
          <p:cNvPr id="4915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66101263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E9F9F6E-F907-4DE8-8CA5-CE0B83392108}" type="slidenum">
              <a:rPr lang="en-US"/>
              <a:pPr/>
              <a:t>119</a:t>
            </a:fld>
            <a:endParaRPr lang="en-US"/>
          </a:p>
        </p:txBody>
      </p:sp>
      <p:sp>
        <p:nvSpPr>
          <p:cNvPr id="492546" name="Rectangle 2"/>
          <p:cNvSpPr>
            <a:spLocks noGrp="1" noRot="1" noChangeAspect="1" noChangeArrowheads="1" noTextEdit="1"/>
          </p:cNvSpPr>
          <p:nvPr>
            <p:ph type="sldImg"/>
          </p:nvPr>
        </p:nvSpPr>
        <p:spPr>
          <a:ln/>
        </p:spPr>
      </p:sp>
      <p:sp>
        <p:nvSpPr>
          <p:cNvPr id="4925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4797035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FCB02F3-FD6E-4BF2-99D3-96D66C9D9ABF}" type="slidenum">
              <a:rPr lang="en-US"/>
              <a:pPr/>
              <a:t>12</a:t>
            </a:fld>
            <a:endParaRPr lang="en-US"/>
          </a:p>
        </p:txBody>
      </p:sp>
      <p:sp>
        <p:nvSpPr>
          <p:cNvPr id="645122" name="Rectangle 2"/>
          <p:cNvSpPr>
            <a:spLocks noGrp="1" noRot="1" noChangeAspect="1" noChangeArrowheads="1" noTextEdit="1"/>
          </p:cNvSpPr>
          <p:nvPr>
            <p:ph type="sldImg"/>
          </p:nvPr>
        </p:nvSpPr>
        <p:spPr>
          <a:ln/>
        </p:spPr>
      </p:sp>
      <p:sp>
        <p:nvSpPr>
          <p:cNvPr id="6451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94292275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F485D3C-3D27-440C-8610-8AE418C36D99}" type="slidenum">
              <a:rPr lang="en-US"/>
              <a:pPr/>
              <a:t>120</a:t>
            </a:fld>
            <a:endParaRPr lang="en-US"/>
          </a:p>
        </p:txBody>
      </p:sp>
      <p:sp>
        <p:nvSpPr>
          <p:cNvPr id="473090" name="Rectangle 2"/>
          <p:cNvSpPr>
            <a:spLocks noGrp="1" noRot="1" noChangeAspect="1" noChangeArrowheads="1" noTextEdit="1"/>
          </p:cNvSpPr>
          <p:nvPr>
            <p:ph type="sldImg"/>
          </p:nvPr>
        </p:nvSpPr>
        <p:spPr>
          <a:ln/>
        </p:spPr>
      </p:sp>
      <p:sp>
        <p:nvSpPr>
          <p:cNvPr id="4730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499759255"/>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35E429F-9BCD-4237-B0A5-B592036D4F9A}" type="slidenum">
              <a:rPr lang="en-US"/>
              <a:pPr/>
              <a:t>121</a:t>
            </a:fld>
            <a:endParaRPr lang="en-US"/>
          </a:p>
        </p:txBody>
      </p:sp>
      <p:sp>
        <p:nvSpPr>
          <p:cNvPr id="542722" name="Rectangle 2"/>
          <p:cNvSpPr>
            <a:spLocks noGrp="1" noRot="1" noChangeAspect="1" noChangeArrowheads="1" noTextEdit="1"/>
          </p:cNvSpPr>
          <p:nvPr>
            <p:ph type="sldImg"/>
          </p:nvPr>
        </p:nvSpPr>
        <p:spPr>
          <a:ln/>
        </p:spPr>
      </p:sp>
      <p:sp>
        <p:nvSpPr>
          <p:cNvPr id="5427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56739530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5C9F877-92F1-434F-B0CF-0909DD6C1A0C}" type="slidenum">
              <a:rPr lang="en-US"/>
              <a:pPr/>
              <a:t>122</a:t>
            </a:fld>
            <a:endParaRPr lang="en-US"/>
          </a:p>
        </p:txBody>
      </p:sp>
      <p:sp>
        <p:nvSpPr>
          <p:cNvPr id="488450" name="Rectangle 2"/>
          <p:cNvSpPr>
            <a:spLocks noGrp="1" noRot="1" noChangeAspect="1" noChangeArrowheads="1" noTextEdit="1"/>
          </p:cNvSpPr>
          <p:nvPr>
            <p:ph type="sldImg"/>
          </p:nvPr>
        </p:nvSpPr>
        <p:spPr>
          <a:ln/>
        </p:spPr>
      </p:sp>
      <p:sp>
        <p:nvSpPr>
          <p:cNvPr id="48845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419942802"/>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58B940C-C208-47ED-BC24-465382E9703E}" type="slidenum">
              <a:rPr lang="en-US"/>
              <a:pPr/>
              <a:t>123</a:t>
            </a:fld>
            <a:endParaRPr lang="en-US"/>
          </a:p>
        </p:txBody>
      </p:sp>
      <p:sp>
        <p:nvSpPr>
          <p:cNvPr id="484354" name="Rectangle 2"/>
          <p:cNvSpPr>
            <a:spLocks noGrp="1" noRot="1" noChangeAspect="1" noChangeArrowheads="1" noTextEdit="1"/>
          </p:cNvSpPr>
          <p:nvPr>
            <p:ph type="sldImg"/>
          </p:nvPr>
        </p:nvSpPr>
        <p:spPr>
          <a:ln/>
        </p:spPr>
      </p:sp>
      <p:sp>
        <p:nvSpPr>
          <p:cNvPr id="48435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415064582"/>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A692C1-5CBC-48E4-9935-5D76B61D26C1}" type="slidenum">
              <a:rPr lang="en-US"/>
              <a:pPr/>
              <a:t>124</a:t>
            </a:fld>
            <a:endParaRPr lang="en-US"/>
          </a:p>
        </p:txBody>
      </p:sp>
      <p:sp>
        <p:nvSpPr>
          <p:cNvPr id="514050" name="Rectangle 2"/>
          <p:cNvSpPr>
            <a:spLocks noGrp="1" noRot="1" noChangeAspect="1" noChangeArrowheads="1" noTextEdit="1"/>
          </p:cNvSpPr>
          <p:nvPr>
            <p:ph type="sldImg"/>
          </p:nvPr>
        </p:nvSpPr>
        <p:spPr>
          <a:ln/>
        </p:spPr>
      </p:sp>
      <p:sp>
        <p:nvSpPr>
          <p:cNvPr id="51405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168657842"/>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2D6476-DCE2-4CAD-87D5-CA57C48707EA}" type="slidenum">
              <a:rPr lang="en-US"/>
              <a:pPr/>
              <a:t>125</a:t>
            </a:fld>
            <a:endParaRPr lang="en-US"/>
          </a:p>
        </p:txBody>
      </p:sp>
      <p:sp>
        <p:nvSpPr>
          <p:cNvPr id="252930" name="Rectangle 2"/>
          <p:cNvSpPr>
            <a:spLocks noGrp="1" noRot="1" noChangeAspect="1" noChangeArrowheads="1" noTextEdit="1"/>
          </p:cNvSpPr>
          <p:nvPr>
            <p:ph type="sldImg"/>
          </p:nvPr>
        </p:nvSpPr>
        <p:spPr>
          <a:ln/>
        </p:spPr>
      </p:sp>
      <p:sp>
        <p:nvSpPr>
          <p:cNvPr id="25293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619184025"/>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ACAF30A-91B2-426A-B60A-DEC30CD513AE}" type="slidenum">
              <a:rPr lang="en-US"/>
              <a:pPr/>
              <a:t>126</a:t>
            </a:fld>
            <a:endParaRPr lang="en-US"/>
          </a:p>
        </p:txBody>
      </p:sp>
      <p:sp>
        <p:nvSpPr>
          <p:cNvPr id="498690" name="Rectangle 2"/>
          <p:cNvSpPr>
            <a:spLocks noGrp="1" noRot="1" noChangeAspect="1" noChangeArrowheads="1" noTextEdit="1"/>
          </p:cNvSpPr>
          <p:nvPr>
            <p:ph type="sldImg"/>
          </p:nvPr>
        </p:nvSpPr>
        <p:spPr>
          <a:ln/>
        </p:spPr>
      </p:sp>
      <p:sp>
        <p:nvSpPr>
          <p:cNvPr id="4986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580039047"/>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547DD6F-4107-4992-82D1-7C996883FFBF}" type="slidenum">
              <a:rPr lang="en-US"/>
              <a:pPr/>
              <a:t>127</a:t>
            </a:fld>
            <a:endParaRPr lang="en-US"/>
          </a:p>
        </p:txBody>
      </p:sp>
      <p:sp>
        <p:nvSpPr>
          <p:cNvPr id="294914" name="Rectangle 2"/>
          <p:cNvSpPr>
            <a:spLocks noGrp="1" noRot="1" noChangeAspect="1" noChangeArrowheads="1" noTextEdit="1"/>
          </p:cNvSpPr>
          <p:nvPr>
            <p:ph type="sldImg"/>
          </p:nvPr>
        </p:nvSpPr>
        <p:spPr>
          <a:ln/>
        </p:spPr>
      </p:sp>
      <p:sp>
        <p:nvSpPr>
          <p:cNvPr id="29491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154041384"/>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307F2EF-EE39-4451-B894-419DB7304324}" type="slidenum">
              <a:rPr lang="en-US"/>
              <a:pPr/>
              <a:t>128</a:t>
            </a:fld>
            <a:endParaRPr lang="en-US"/>
          </a:p>
        </p:txBody>
      </p:sp>
      <p:sp>
        <p:nvSpPr>
          <p:cNvPr id="329730" name="Rectangle 2"/>
          <p:cNvSpPr>
            <a:spLocks noGrp="1" noRot="1" noChangeAspect="1" noChangeArrowheads="1" noTextEdit="1"/>
          </p:cNvSpPr>
          <p:nvPr>
            <p:ph type="sldImg"/>
          </p:nvPr>
        </p:nvSpPr>
        <p:spPr>
          <a:ln/>
        </p:spPr>
      </p:sp>
      <p:sp>
        <p:nvSpPr>
          <p:cNvPr id="32973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925071708"/>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43C3B8-B91E-46A0-ABAD-11C53A1900D4}" type="slidenum">
              <a:rPr lang="en-US"/>
              <a:pPr/>
              <a:t>129</a:t>
            </a:fld>
            <a:endParaRPr lang="en-US"/>
          </a:p>
        </p:txBody>
      </p:sp>
      <p:sp>
        <p:nvSpPr>
          <p:cNvPr id="551938" name="Rectangle 2"/>
          <p:cNvSpPr>
            <a:spLocks noGrp="1" noRot="1" noChangeAspect="1" noChangeArrowheads="1" noTextEdit="1"/>
          </p:cNvSpPr>
          <p:nvPr>
            <p:ph type="sldImg"/>
          </p:nvPr>
        </p:nvSpPr>
        <p:spPr>
          <a:ln/>
        </p:spPr>
      </p:sp>
      <p:sp>
        <p:nvSpPr>
          <p:cNvPr id="55193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2390678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58D808A-96B3-4C1D-9E78-40C675A67A0F}" type="slidenum">
              <a:rPr lang="en-US"/>
              <a:pPr/>
              <a:t>13</a:t>
            </a:fld>
            <a:endParaRPr lang="en-US"/>
          </a:p>
        </p:txBody>
      </p:sp>
      <p:sp>
        <p:nvSpPr>
          <p:cNvPr id="647170" name="Rectangle 2"/>
          <p:cNvSpPr>
            <a:spLocks noGrp="1" noRot="1" noChangeAspect="1" noChangeArrowheads="1" noTextEdit="1"/>
          </p:cNvSpPr>
          <p:nvPr>
            <p:ph type="sldImg"/>
          </p:nvPr>
        </p:nvSpPr>
        <p:spPr>
          <a:ln/>
        </p:spPr>
      </p:sp>
      <p:sp>
        <p:nvSpPr>
          <p:cNvPr id="6471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136326083"/>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FC2811D-D493-48AF-92D6-13B9345B5CDE}" type="slidenum">
              <a:rPr lang="en-US"/>
              <a:pPr/>
              <a:t>130</a:t>
            </a:fld>
            <a:endParaRPr lang="en-US"/>
          </a:p>
        </p:txBody>
      </p:sp>
      <p:sp>
        <p:nvSpPr>
          <p:cNvPr id="553986" name="Rectangle 2"/>
          <p:cNvSpPr>
            <a:spLocks noGrp="1" noRot="1" noChangeAspect="1" noChangeArrowheads="1" noTextEdit="1"/>
          </p:cNvSpPr>
          <p:nvPr>
            <p:ph type="sldImg"/>
          </p:nvPr>
        </p:nvSpPr>
        <p:spPr>
          <a:ln/>
        </p:spPr>
      </p:sp>
      <p:sp>
        <p:nvSpPr>
          <p:cNvPr id="55398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568921328"/>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AF90DB3-B849-4EF0-8CDD-9AB15D275A9F}" type="slidenum">
              <a:rPr lang="en-US"/>
              <a:pPr/>
              <a:t>131</a:t>
            </a:fld>
            <a:endParaRPr lang="en-US"/>
          </a:p>
        </p:txBody>
      </p:sp>
      <p:sp>
        <p:nvSpPr>
          <p:cNvPr id="275458" name="Rectangle 2"/>
          <p:cNvSpPr>
            <a:spLocks noGrp="1" noRot="1" noChangeAspect="1" noChangeArrowheads="1" noTextEdit="1"/>
          </p:cNvSpPr>
          <p:nvPr>
            <p:ph type="sldImg"/>
          </p:nvPr>
        </p:nvSpPr>
        <p:spPr>
          <a:ln/>
        </p:spPr>
      </p:sp>
      <p:sp>
        <p:nvSpPr>
          <p:cNvPr id="27545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957710183"/>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69A370E-B1E3-493F-A338-D9AC85DE0A0B}" type="slidenum">
              <a:rPr lang="en-US"/>
              <a:pPr/>
              <a:t>132</a:t>
            </a:fld>
            <a:endParaRPr lang="en-US"/>
          </a:p>
        </p:txBody>
      </p:sp>
      <p:sp>
        <p:nvSpPr>
          <p:cNvPr id="556034" name="Rectangle 2"/>
          <p:cNvSpPr>
            <a:spLocks noGrp="1" noRot="1" noChangeAspect="1" noChangeArrowheads="1" noTextEdit="1"/>
          </p:cNvSpPr>
          <p:nvPr>
            <p:ph type="sldImg"/>
          </p:nvPr>
        </p:nvSpPr>
        <p:spPr>
          <a:ln/>
        </p:spPr>
      </p:sp>
      <p:sp>
        <p:nvSpPr>
          <p:cNvPr id="5560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86797081"/>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FCDF4A-42FC-4144-B930-414F1DD44F0B}" type="slidenum">
              <a:rPr lang="en-US"/>
              <a:pPr/>
              <a:t>133</a:t>
            </a:fld>
            <a:endParaRPr lang="en-US"/>
          </a:p>
        </p:txBody>
      </p:sp>
      <p:sp>
        <p:nvSpPr>
          <p:cNvPr id="296962" name="Rectangle 2"/>
          <p:cNvSpPr>
            <a:spLocks noGrp="1" noRot="1" noChangeAspect="1" noChangeArrowheads="1" noTextEdit="1"/>
          </p:cNvSpPr>
          <p:nvPr>
            <p:ph type="sldImg"/>
          </p:nvPr>
        </p:nvSpPr>
        <p:spPr>
          <a:ln/>
        </p:spPr>
      </p:sp>
      <p:sp>
        <p:nvSpPr>
          <p:cNvPr id="2969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690079458"/>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1A9A529-3B5C-4D86-B799-45AC2EDA24FD}" type="slidenum">
              <a:rPr lang="en-US"/>
              <a:pPr/>
              <a:t>134</a:t>
            </a:fld>
            <a:endParaRPr lang="en-US"/>
          </a:p>
        </p:txBody>
      </p:sp>
      <p:sp>
        <p:nvSpPr>
          <p:cNvPr id="286722" name="Rectangle 2"/>
          <p:cNvSpPr>
            <a:spLocks noGrp="1" noRot="1" noChangeAspect="1" noChangeArrowheads="1" noTextEdit="1"/>
          </p:cNvSpPr>
          <p:nvPr>
            <p:ph type="sldImg"/>
          </p:nvPr>
        </p:nvSpPr>
        <p:spPr>
          <a:ln/>
        </p:spPr>
      </p:sp>
      <p:sp>
        <p:nvSpPr>
          <p:cNvPr id="2867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810988603"/>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7CB6302-7548-485C-B794-1DC6BB3DDEDC}" type="slidenum">
              <a:rPr lang="en-US"/>
              <a:pPr/>
              <a:t>135</a:t>
            </a:fld>
            <a:endParaRPr lang="en-US"/>
          </a:p>
        </p:txBody>
      </p:sp>
      <p:sp>
        <p:nvSpPr>
          <p:cNvPr id="287746" name="Rectangle 2"/>
          <p:cNvSpPr>
            <a:spLocks noGrp="1" noRot="1" noChangeAspect="1" noChangeArrowheads="1" noTextEdit="1"/>
          </p:cNvSpPr>
          <p:nvPr>
            <p:ph type="sldImg"/>
          </p:nvPr>
        </p:nvSpPr>
        <p:spPr>
          <a:ln/>
        </p:spPr>
      </p:sp>
      <p:sp>
        <p:nvSpPr>
          <p:cNvPr id="2877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258226694"/>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C1B7CFF-B61A-43BC-819C-DFA89B4A8517}" type="slidenum">
              <a:rPr lang="en-US"/>
              <a:pPr/>
              <a:t>136</a:t>
            </a:fld>
            <a:endParaRPr lang="en-US"/>
          </a:p>
        </p:txBody>
      </p:sp>
      <p:sp>
        <p:nvSpPr>
          <p:cNvPr id="288770" name="Rectangle 2"/>
          <p:cNvSpPr>
            <a:spLocks noGrp="1" noRot="1" noChangeAspect="1" noChangeArrowheads="1" noTextEdit="1"/>
          </p:cNvSpPr>
          <p:nvPr>
            <p:ph type="sldImg"/>
          </p:nvPr>
        </p:nvSpPr>
        <p:spPr>
          <a:ln/>
        </p:spPr>
      </p:sp>
      <p:sp>
        <p:nvSpPr>
          <p:cNvPr id="2887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109815387"/>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75FD613-400D-495F-81C2-06B66E680081}" type="slidenum">
              <a:rPr lang="en-US"/>
              <a:pPr/>
              <a:t>137</a:t>
            </a:fld>
            <a:endParaRPr lang="en-US"/>
          </a:p>
        </p:txBody>
      </p:sp>
      <p:sp>
        <p:nvSpPr>
          <p:cNvPr id="289794" name="Rectangle 2"/>
          <p:cNvSpPr>
            <a:spLocks noGrp="1" noRot="1" noChangeAspect="1" noChangeArrowheads="1" noTextEdit="1"/>
          </p:cNvSpPr>
          <p:nvPr>
            <p:ph type="sldImg"/>
          </p:nvPr>
        </p:nvSpPr>
        <p:spPr>
          <a:ln/>
        </p:spPr>
      </p:sp>
      <p:sp>
        <p:nvSpPr>
          <p:cNvPr id="28979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603908049"/>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0A51689-950E-4E3A-B1A1-45D2AA2008F0}" type="slidenum">
              <a:rPr lang="en-US"/>
              <a:pPr/>
              <a:t>138</a:t>
            </a:fld>
            <a:endParaRPr lang="en-US"/>
          </a:p>
        </p:txBody>
      </p:sp>
      <p:sp>
        <p:nvSpPr>
          <p:cNvPr id="290818" name="Rectangle 2"/>
          <p:cNvSpPr>
            <a:spLocks noGrp="1" noRot="1" noChangeAspect="1" noChangeArrowheads="1" noTextEdit="1"/>
          </p:cNvSpPr>
          <p:nvPr>
            <p:ph type="sldImg"/>
          </p:nvPr>
        </p:nvSpPr>
        <p:spPr>
          <a:ln/>
        </p:spPr>
      </p:sp>
      <p:sp>
        <p:nvSpPr>
          <p:cNvPr id="2908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439288610"/>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1E6AD0-61D0-4B72-88A2-F5DB33CF57C4}" type="slidenum">
              <a:rPr lang="en-US"/>
              <a:pPr/>
              <a:t>139</a:t>
            </a:fld>
            <a:endParaRPr lang="en-US"/>
          </a:p>
        </p:txBody>
      </p:sp>
      <p:sp>
        <p:nvSpPr>
          <p:cNvPr id="291842" name="Rectangle 2"/>
          <p:cNvSpPr>
            <a:spLocks noGrp="1" noRot="1" noChangeAspect="1" noChangeArrowheads="1" noTextEdit="1"/>
          </p:cNvSpPr>
          <p:nvPr>
            <p:ph type="sldImg"/>
          </p:nvPr>
        </p:nvSpPr>
        <p:spPr>
          <a:ln/>
        </p:spPr>
      </p:sp>
      <p:sp>
        <p:nvSpPr>
          <p:cNvPr id="2918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238481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67AD1C-1992-4EDE-81D6-C994C6AD4B08}" type="slidenum">
              <a:rPr lang="en-US"/>
              <a:pPr/>
              <a:t>14</a:t>
            </a:fld>
            <a:endParaRPr lang="en-US"/>
          </a:p>
        </p:txBody>
      </p:sp>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433882281"/>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E1728C-75AE-403E-9836-F38F30B87767}" type="slidenum">
              <a:rPr lang="en-US"/>
              <a:pPr/>
              <a:t>140</a:t>
            </a:fld>
            <a:endParaRPr lang="en-US"/>
          </a:p>
        </p:txBody>
      </p:sp>
      <p:sp>
        <p:nvSpPr>
          <p:cNvPr id="301058" name="Rectangle 2"/>
          <p:cNvSpPr>
            <a:spLocks noGrp="1" noRot="1" noChangeAspect="1" noChangeArrowheads="1" noTextEdit="1"/>
          </p:cNvSpPr>
          <p:nvPr>
            <p:ph type="sldImg"/>
          </p:nvPr>
        </p:nvSpPr>
        <p:spPr>
          <a:ln/>
        </p:spPr>
      </p:sp>
      <p:sp>
        <p:nvSpPr>
          <p:cNvPr id="30105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02276925"/>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0962D5-5AFA-4245-98D6-EA48BCA58F93}" type="slidenum">
              <a:rPr lang="en-US"/>
              <a:pPr/>
              <a:t>141</a:t>
            </a:fld>
            <a:endParaRPr lang="en-US"/>
          </a:p>
        </p:txBody>
      </p:sp>
      <p:sp>
        <p:nvSpPr>
          <p:cNvPr id="299010" name="Rectangle 2"/>
          <p:cNvSpPr>
            <a:spLocks noGrp="1" noRot="1" noChangeAspect="1" noChangeArrowheads="1" noTextEdit="1"/>
          </p:cNvSpPr>
          <p:nvPr>
            <p:ph type="sldImg"/>
          </p:nvPr>
        </p:nvSpPr>
        <p:spPr>
          <a:ln/>
        </p:spPr>
      </p:sp>
      <p:sp>
        <p:nvSpPr>
          <p:cNvPr id="29901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780110733"/>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53F7C8-B9C0-45C2-9CA2-E1616C54BFAE}" type="slidenum">
              <a:rPr lang="en-US"/>
              <a:pPr/>
              <a:t>142</a:t>
            </a:fld>
            <a:endParaRPr lang="en-US"/>
          </a:p>
        </p:txBody>
      </p:sp>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419969715"/>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049A6D5-3544-4027-8439-53D01E7009D9}" type="slidenum">
              <a:rPr lang="en-US"/>
              <a:pPr/>
              <a:t>143</a:t>
            </a:fld>
            <a:endParaRPr lang="en-US"/>
          </a:p>
        </p:txBody>
      </p:sp>
      <p:sp>
        <p:nvSpPr>
          <p:cNvPr id="643074" name="Rectangle 2"/>
          <p:cNvSpPr>
            <a:spLocks noGrp="1" noRot="1" noChangeAspect="1" noChangeArrowheads="1" noTextEdit="1"/>
          </p:cNvSpPr>
          <p:nvPr>
            <p:ph type="sldImg"/>
          </p:nvPr>
        </p:nvSpPr>
        <p:spPr>
          <a:ln/>
        </p:spPr>
      </p:sp>
      <p:sp>
        <p:nvSpPr>
          <p:cNvPr id="6430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142256840"/>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5ACCD0-BA6B-42EF-A0E0-B8195DE032F4}" type="slidenum">
              <a:rPr lang="en-US"/>
              <a:pPr/>
              <a:t>144</a:t>
            </a:fld>
            <a:endParaRPr lang="en-US"/>
          </a:p>
        </p:txBody>
      </p:sp>
      <p:sp>
        <p:nvSpPr>
          <p:cNvPr id="641026" name="Rectangle 2"/>
          <p:cNvSpPr>
            <a:spLocks noGrp="1" noRot="1" noChangeAspect="1" noChangeArrowheads="1" noTextEdit="1"/>
          </p:cNvSpPr>
          <p:nvPr>
            <p:ph type="sldImg"/>
          </p:nvPr>
        </p:nvSpPr>
        <p:spPr>
          <a:ln/>
        </p:spPr>
      </p:sp>
      <p:sp>
        <p:nvSpPr>
          <p:cNvPr id="6410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195062463"/>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511AC6-914A-473A-8CAF-BC6AB5EBC8FB}" type="slidenum">
              <a:rPr lang="en-US"/>
              <a:pPr/>
              <a:t>145</a:t>
            </a:fld>
            <a:endParaRPr lang="en-US"/>
          </a:p>
        </p:txBody>
      </p:sp>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419436180"/>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88A525-3058-45C2-A2F5-689AB0A2CE14}" type="slidenum">
              <a:rPr lang="en-US"/>
              <a:pPr/>
              <a:t>146</a:t>
            </a:fld>
            <a:endParaRPr lang="en-US"/>
          </a:p>
        </p:txBody>
      </p:sp>
      <p:sp>
        <p:nvSpPr>
          <p:cNvPr id="346114" name="Rectangle 2"/>
          <p:cNvSpPr>
            <a:spLocks noGrp="1" noRot="1" noChangeAspect="1" noChangeArrowheads="1" noTextEdit="1"/>
          </p:cNvSpPr>
          <p:nvPr>
            <p:ph type="sldImg"/>
          </p:nvPr>
        </p:nvSpPr>
        <p:spPr>
          <a:ln/>
        </p:spPr>
      </p:sp>
      <p:sp>
        <p:nvSpPr>
          <p:cNvPr id="34611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274440227"/>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FD6014-3389-4672-824A-BA88C6DD14F9}" type="slidenum">
              <a:rPr lang="en-US"/>
              <a:pPr/>
              <a:t>147</a:t>
            </a:fld>
            <a:endParaRPr lang="en-US"/>
          </a:p>
        </p:txBody>
      </p:sp>
      <p:sp>
        <p:nvSpPr>
          <p:cNvPr id="562178" name="Rectangle 2"/>
          <p:cNvSpPr>
            <a:spLocks noGrp="1" noRot="1" noChangeAspect="1" noChangeArrowheads="1" noTextEdit="1"/>
          </p:cNvSpPr>
          <p:nvPr>
            <p:ph type="sldImg"/>
          </p:nvPr>
        </p:nvSpPr>
        <p:spPr>
          <a:ln/>
        </p:spPr>
      </p:sp>
      <p:sp>
        <p:nvSpPr>
          <p:cNvPr id="5621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442986914"/>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0031394-FA73-4C5B-B191-0EF3126E6A2C}" type="slidenum">
              <a:rPr lang="en-US"/>
              <a:pPr/>
              <a:t>148</a:t>
            </a:fld>
            <a:endParaRPr lang="en-US"/>
          </a:p>
        </p:txBody>
      </p:sp>
      <p:sp>
        <p:nvSpPr>
          <p:cNvPr id="564226" name="Rectangle 2"/>
          <p:cNvSpPr>
            <a:spLocks noGrp="1" noRot="1" noChangeAspect="1" noChangeArrowheads="1" noTextEdit="1"/>
          </p:cNvSpPr>
          <p:nvPr>
            <p:ph type="sldImg"/>
          </p:nvPr>
        </p:nvSpPr>
        <p:spPr>
          <a:ln/>
        </p:spPr>
      </p:sp>
      <p:sp>
        <p:nvSpPr>
          <p:cNvPr id="5642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875212140"/>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0900CD-8141-4679-BC4F-A46143F52C7E}" type="slidenum">
              <a:rPr lang="en-US"/>
              <a:pPr/>
              <a:t>149</a:t>
            </a:fld>
            <a:endParaRPr lang="en-US"/>
          </a:p>
        </p:txBody>
      </p:sp>
      <p:sp>
        <p:nvSpPr>
          <p:cNvPr id="566274" name="Rectangle 2"/>
          <p:cNvSpPr>
            <a:spLocks noGrp="1" noRot="1" noChangeAspect="1" noChangeArrowheads="1" noTextEdit="1"/>
          </p:cNvSpPr>
          <p:nvPr>
            <p:ph type="sldImg"/>
          </p:nvPr>
        </p:nvSpPr>
        <p:spPr>
          <a:ln/>
        </p:spPr>
      </p:sp>
      <p:sp>
        <p:nvSpPr>
          <p:cNvPr id="5662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9210874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CA1A6B6-2388-4AF1-AD05-F84275EA9B20}" type="slidenum">
              <a:rPr lang="en-US"/>
              <a:pPr/>
              <a:t>15</a:t>
            </a:fld>
            <a:endParaRPr lang="en-US"/>
          </a:p>
        </p:txBody>
      </p:sp>
      <p:sp>
        <p:nvSpPr>
          <p:cNvPr id="710658" name="Rectangle 2"/>
          <p:cNvSpPr>
            <a:spLocks noGrp="1" noRot="1" noChangeAspect="1" noChangeArrowheads="1" noTextEdit="1"/>
          </p:cNvSpPr>
          <p:nvPr>
            <p:ph type="sldImg"/>
          </p:nvPr>
        </p:nvSpPr>
        <p:spPr>
          <a:ln/>
        </p:spPr>
      </p:sp>
      <p:sp>
        <p:nvSpPr>
          <p:cNvPr id="71065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931126958"/>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39BBFA5-CA5B-4FBB-B986-515FB9F853EA}" type="slidenum">
              <a:rPr lang="en-US"/>
              <a:pPr/>
              <a:t>150</a:t>
            </a:fld>
            <a:endParaRPr lang="en-US"/>
          </a:p>
        </p:txBody>
      </p:sp>
      <p:sp>
        <p:nvSpPr>
          <p:cNvPr id="568322" name="Rectangle 2"/>
          <p:cNvSpPr>
            <a:spLocks noGrp="1" noRot="1" noChangeAspect="1" noChangeArrowheads="1" noTextEdit="1"/>
          </p:cNvSpPr>
          <p:nvPr>
            <p:ph type="sldImg"/>
          </p:nvPr>
        </p:nvSpPr>
        <p:spPr>
          <a:ln/>
        </p:spPr>
      </p:sp>
      <p:sp>
        <p:nvSpPr>
          <p:cNvPr id="568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133375976"/>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66CA769-B980-4D52-8E86-64F9BD1594A7}" type="slidenum">
              <a:rPr lang="en-US"/>
              <a:pPr/>
              <a:t>151</a:t>
            </a:fld>
            <a:endParaRPr lang="en-US"/>
          </a:p>
        </p:txBody>
      </p:sp>
      <p:sp>
        <p:nvSpPr>
          <p:cNvPr id="570370" name="Rectangle 2"/>
          <p:cNvSpPr>
            <a:spLocks noGrp="1" noRot="1" noChangeAspect="1" noChangeArrowheads="1" noTextEdit="1"/>
          </p:cNvSpPr>
          <p:nvPr>
            <p:ph type="sldImg"/>
          </p:nvPr>
        </p:nvSpPr>
        <p:spPr>
          <a:ln/>
        </p:spPr>
      </p:sp>
      <p:sp>
        <p:nvSpPr>
          <p:cNvPr id="5703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555276961"/>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A0CF0C-58CB-41D9-A6E0-FF804E9B3811}" type="slidenum">
              <a:rPr lang="en-US"/>
              <a:pPr/>
              <a:t>152</a:t>
            </a:fld>
            <a:endParaRPr lang="en-US"/>
          </a:p>
        </p:txBody>
      </p:sp>
      <p:sp>
        <p:nvSpPr>
          <p:cNvPr id="572418" name="Rectangle 2"/>
          <p:cNvSpPr>
            <a:spLocks noGrp="1" noRot="1" noChangeAspect="1" noChangeArrowheads="1" noTextEdit="1"/>
          </p:cNvSpPr>
          <p:nvPr>
            <p:ph type="sldImg"/>
          </p:nvPr>
        </p:nvSpPr>
        <p:spPr>
          <a:ln/>
        </p:spPr>
      </p:sp>
      <p:sp>
        <p:nvSpPr>
          <p:cNvPr id="5724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46386136"/>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60AF892-8E4E-4D52-91F9-1BCE48CDB184}" type="slidenum">
              <a:rPr lang="en-US"/>
              <a:pPr/>
              <a:t>153</a:t>
            </a:fld>
            <a:endParaRPr lang="en-US"/>
          </a:p>
        </p:txBody>
      </p:sp>
      <p:sp>
        <p:nvSpPr>
          <p:cNvPr id="574466" name="Rectangle 2"/>
          <p:cNvSpPr>
            <a:spLocks noGrp="1" noRot="1" noChangeAspect="1" noChangeArrowheads="1" noTextEdit="1"/>
          </p:cNvSpPr>
          <p:nvPr>
            <p:ph type="sldImg"/>
          </p:nvPr>
        </p:nvSpPr>
        <p:spPr>
          <a:ln/>
        </p:spPr>
      </p:sp>
      <p:sp>
        <p:nvSpPr>
          <p:cNvPr id="5744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289275955"/>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07DCD0-A7A8-4032-AAC5-2553085CF5F0}" type="slidenum">
              <a:rPr lang="en-US"/>
              <a:pPr/>
              <a:t>154</a:t>
            </a:fld>
            <a:endParaRPr lang="en-US"/>
          </a:p>
        </p:txBody>
      </p:sp>
      <p:sp>
        <p:nvSpPr>
          <p:cNvPr id="576514" name="Rectangle 2"/>
          <p:cNvSpPr>
            <a:spLocks noGrp="1" noRot="1" noChangeAspect="1" noChangeArrowheads="1" noTextEdit="1"/>
          </p:cNvSpPr>
          <p:nvPr>
            <p:ph type="sldImg"/>
          </p:nvPr>
        </p:nvSpPr>
        <p:spPr>
          <a:ln/>
        </p:spPr>
      </p:sp>
      <p:sp>
        <p:nvSpPr>
          <p:cNvPr id="57651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618191210"/>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6323DEE-F941-4320-BCEB-4D47E0D802D8}" type="slidenum">
              <a:rPr lang="en-US"/>
              <a:pPr/>
              <a:t>155</a:t>
            </a:fld>
            <a:endParaRPr lang="en-US"/>
          </a:p>
        </p:txBody>
      </p:sp>
      <p:sp>
        <p:nvSpPr>
          <p:cNvPr id="582658" name="Rectangle 2"/>
          <p:cNvSpPr>
            <a:spLocks noGrp="1" noRot="1" noChangeAspect="1" noChangeArrowheads="1" noTextEdit="1"/>
          </p:cNvSpPr>
          <p:nvPr>
            <p:ph type="sldImg"/>
          </p:nvPr>
        </p:nvSpPr>
        <p:spPr>
          <a:ln/>
        </p:spPr>
      </p:sp>
      <p:sp>
        <p:nvSpPr>
          <p:cNvPr id="58265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975290776"/>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EAB552-080A-4B92-A18D-EF497397F8B3}" type="slidenum">
              <a:rPr lang="en-US"/>
              <a:pPr/>
              <a:t>156</a:t>
            </a:fld>
            <a:endParaRPr lang="en-US"/>
          </a:p>
        </p:txBody>
      </p:sp>
      <p:sp>
        <p:nvSpPr>
          <p:cNvPr id="586754" name="Rectangle 2"/>
          <p:cNvSpPr>
            <a:spLocks noGrp="1" noRot="1" noChangeAspect="1" noChangeArrowheads="1" noTextEdit="1"/>
          </p:cNvSpPr>
          <p:nvPr>
            <p:ph type="sldImg"/>
          </p:nvPr>
        </p:nvSpPr>
        <p:spPr>
          <a:ln/>
        </p:spPr>
      </p:sp>
      <p:sp>
        <p:nvSpPr>
          <p:cNvPr id="58675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192023897"/>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CE30EA-5EBA-4049-B510-44A9092AEEB0}" type="slidenum">
              <a:rPr lang="en-US"/>
              <a:pPr/>
              <a:t>157</a:t>
            </a:fld>
            <a:endParaRPr lang="en-US"/>
          </a:p>
        </p:txBody>
      </p:sp>
      <p:sp>
        <p:nvSpPr>
          <p:cNvPr id="590850" name="Rectangle 2"/>
          <p:cNvSpPr>
            <a:spLocks noGrp="1" noRot="1" noChangeAspect="1" noChangeArrowheads="1" noTextEdit="1"/>
          </p:cNvSpPr>
          <p:nvPr>
            <p:ph type="sldImg"/>
          </p:nvPr>
        </p:nvSpPr>
        <p:spPr>
          <a:ln/>
        </p:spPr>
      </p:sp>
      <p:sp>
        <p:nvSpPr>
          <p:cNvPr id="59085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563355025"/>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B9352C-76B8-423B-A55B-3ADCAD786049}" type="slidenum">
              <a:rPr lang="en-US"/>
              <a:pPr/>
              <a:t>158</a:t>
            </a:fld>
            <a:endParaRPr lang="en-US"/>
          </a:p>
        </p:txBody>
      </p:sp>
      <p:sp>
        <p:nvSpPr>
          <p:cNvPr id="594946" name="Rectangle 2"/>
          <p:cNvSpPr>
            <a:spLocks noGrp="1" noRot="1" noChangeAspect="1" noChangeArrowheads="1" noTextEdit="1"/>
          </p:cNvSpPr>
          <p:nvPr>
            <p:ph type="sldImg"/>
          </p:nvPr>
        </p:nvSpPr>
        <p:spPr>
          <a:ln/>
        </p:spPr>
      </p:sp>
      <p:sp>
        <p:nvSpPr>
          <p:cNvPr id="5949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125966441"/>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5AB315-DFDF-4457-915F-5FEE9421F139}" type="slidenum">
              <a:rPr lang="en-US"/>
              <a:pPr/>
              <a:t>159</a:t>
            </a:fld>
            <a:endParaRPr lang="en-US"/>
          </a:p>
        </p:txBody>
      </p:sp>
      <p:sp>
        <p:nvSpPr>
          <p:cNvPr id="596994" name="Rectangle 2"/>
          <p:cNvSpPr>
            <a:spLocks noGrp="1" noRot="1" noChangeAspect="1" noChangeArrowheads="1" noTextEdit="1"/>
          </p:cNvSpPr>
          <p:nvPr>
            <p:ph type="sldImg"/>
          </p:nvPr>
        </p:nvSpPr>
        <p:spPr>
          <a:ln/>
        </p:spPr>
      </p:sp>
      <p:sp>
        <p:nvSpPr>
          <p:cNvPr id="59699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9866163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947063-B7BF-4C8B-B72F-367F506BB1FC}" type="slidenum">
              <a:rPr lang="en-US"/>
              <a:pPr/>
              <a:t>16</a:t>
            </a:fld>
            <a:endParaRPr lang="en-US"/>
          </a:p>
        </p:txBody>
      </p:sp>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573839118"/>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673A5A-3397-4051-B127-DC84EFE86E59}" type="slidenum">
              <a:rPr lang="en-US"/>
              <a:pPr/>
              <a:t>160</a:t>
            </a:fld>
            <a:endParaRPr lang="en-US"/>
          </a:p>
        </p:txBody>
      </p:sp>
      <p:sp>
        <p:nvSpPr>
          <p:cNvPr id="599042" name="Rectangle 2"/>
          <p:cNvSpPr>
            <a:spLocks noGrp="1" noRot="1" noChangeAspect="1" noChangeArrowheads="1" noTextEdit="1"/>
          </p:cNvSpPr>
          <p:nvPr>
            <p:ph type="sldImg"/>
          </p:nvPr>
        </p:nvSpPr>
        <p:spPr>
          <a:ln/>
        </p:spPr>
      </p:sp>
      <p:sp>
        <p:nvSpPr>
          <p:cNvPr id="5990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731752252"/>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20776D-45EB-4EF0-A08D-75E6127BC6B6}" type="slidenum">
              <a:rPr lang="en-US"/>
              <a:pPr/>
              <a:t>161</a:t>
            </a:fld>
            <a:endParaRPr lang="en-US"/>
          </a:p>
        </p:txBody>
      </p:sp>
      <p:sp>
        <p:nvSpPr>
          <p:cNvPr id="708610" name="Rectangle 2"/>
          <p:cNvSpPr>
            <a:spLocks noGrp="1" noRot="1" noChangeAspect="1" noChangeArrowheads="1" noTextEdit="1"/>
          </p:cNvSpPr>
          <p:nvPr>
            <p:ph type="sldImg"/>
          </p:nvPr>
        </p:nvSpPr>
        <p:spPr>
          <a:ln/>
        </p:spPr>
      </p:sp>
      <p:sp>
        <p:nvSpPr>
          <p:cNvPr id="70861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49025117"/>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EED8384-5DB8-47BB-B71E-27838507FCF9}" type="slidenum">
              <a:rPr lang="en-US"/>
              <a:pPr/>
              <a:t>162</a:t>
            </a:fld>
            <a:endParaRPr lang="en-US"/>
          </a:p>
        </p:txBody>
      </p:sp>
      <p:sp>
        <p:nvSpPr>
          <p:cNvPr id="680962" name="Rectangle 2"/>
          <p:cNvSpPr>
            <a:spLocks noGrp="1" noRot="1" noChangeAspect="1" noChangeArrowheads="1" noTextEdit="1"/>
          </p:cNvSpPr>
          <p:nvPr>
            <p:ph type="sldImg"/>
          </p:nvPr>
        </p:nvSpPr>
        <p:spPr>
          <a:ln/>
        </p:spPr>
      </p:sp>
      <p:sp>
        <p:nvSpPr>
          <p:cNvPr id="6809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272673940"/>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3830704-E50D-4C28-BB2B-F24986B0C57A}" type="slidenum">
              <a:rPr lang="en-US"/>
              <a:pPr/>
              <a:t>163</a:t>
            </a:fld>
            <a:endParaRPr lang="en-US"/>
          </a:p>
        </p:txBody>
      </p:sp>
      <p:sp>
        <p:nvSpPr>
          <p:cNvPr id="706562" name="Rectangle 2"/>
          <p:cNvSpPr>
            <a:spLocks noGrp="1" noRot="1" noChangeAspect="1" noChangeArrowheads="1" noTextEdit="1"/>
          </p:cNvSpPr>
          <p:nvPr>
            <p:ph type="sldImg"/>
          </p:nvPr>
        </p:nvSpPr>
        <p:spPr>
          <a:ln/>
        </p:spPr>
      </p:sp>
      <p:sp>
        <p:nvSpPr>
          <p:cNvPr id="7065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64758831"/>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5FADB50-0850-4641-8BA0-AE9435B395D3}" type="slidenum">
              <a:rPr lang="en-US"/>
              <a:pPr/>
              <a:t>164</a:t>
            </a:fld>
            <a:endParaRPr lang="en-US"/>
          </a:p>
        </p:txBody>
      </p:sp>
      <p:sp>
        <p:nvSpPr>
          <p:cNvPr id="685058" name="Rectangle 2"/>
          <p:cNvSpPr>
            <a:spLocks noGrp="1" noRot="1" noChangeAspect="1" noChangeArrowheads="1" noTextEdit="1"/>
          </p:cNvSpPr>
          <p:nvPr>
            <p:ph type="sldImg"/>
          </p:nvPr>
        </p:nvSpPr>
        <p:spPr>
          <a:ln/>
        </p:spPr>
      </p:sp>
      <p:sp>
        <p:nvSpPr>
          <p:cNvPr id="68505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07166938"/>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E8C616-2166-4032-A6F2-AEB0FD387C5F}" type="slidenum">
              <a:rPr lang="en-US"/>
              <a:pPr/>
              <a:t>165</a:t>
            </a:fld>
            <a:endParaRPr lang="en-US"/>
          </a:p>
        </p:txBody>
      </p:sp>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358732758"/>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E0A244-FDF7-43D7-84BF-6ED6201D3A62}" type="slidenum">
              <a:rPr lang="en-US"/>
              <a:pPr/>
              <a:t>166</a:t>
            </a:fld>
            <a:endParaRPr lang="en-US"/>
          </a:p>
        </p:txBody>
      </p:sp>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2706038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6A39A79-BFB1-43CE-B454-A42995B6941A}" type="slidenum">
              <a:rPr lang="en-US"/>
              <a:pPr/>
              <a:t>17</a:t>
            </a:fld>
            <a:endParaRPr lang="en-US"/>
          </a:p>
        </p:txBody>
      </p:sp>
      <p:sp>
        <p:nvSpPr>
          <p:cNvPr id="634882" name="Rectangle 2"/>
          <p:cNvSpPr>
            <a:spLocks noGrp="1" noRot="1" noChangeAspect="1" noChangeArrowheads="1" noTextEdit="1"/>
          </p:cNvSpPr>
          <p:nvPr>
            <p:ph type="sldImg"/>
          </p:nvPr>
        </p:nvSpPr>
        <p:spPr>
          <a:ln/>
        </p:spPr>
      </p:sp>
      <p:sp>
        <p:nvSpPr>
          <p:cNvPr id="63488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4819317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B0255F-ED0A-4209-B676-63B9C90B24C2}" type="slidenum">
              <a:rPr lang="en-US"/>
              <a:pPr/>
              <a:t>18</a:t>
            </a:fld>
            <a:endParaRPr lang="en-US"/>
          </a:p>
        </p:txBody>
      </p:sp>
      <p:sp>
        <p:nvSpPr>
          <p:cNvPr id="714754" name="Rectangle 2"/>
          <p:cNvSpPr>
            <a:spLocks noGrp="1" noRot="1" noChangeAspect="1" noChangeArrowheads="1" noTextEdit="1"/>
          </p:cNvSpPr>
          <p:nvPr>
            <p:ph type="sldImg"/>
          </p:nvPr>
        </p:nvSpPr>
        <p:spPr>
          <a:ln/>
        </p:spPr>
      </p:sp>
      <p:sp>
        <p:nvSpPr>
          <p:cNvPr id="71475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059077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E77D442-9F3E-4672-A138-7FF08B8C5C51}" type="slidenum">
              <a:rPr lang="en-US"/>
              <a:pPr/>
              <a:t>19</a:t>
            </a:fld>
            <a:endParaRPr lang="en-US"/>
          </a:p>
        </p:txBody>
      </p:sp>
      <p:sp>
        <p:nvSpPr>
          <p:cNvPr id="540674" name="Rectangle 2"/>
          <p:cNvSpPr>
            <a:spLocks noGrp="1" noRot="1" noChangeAspect="1" noChangeArrowheads="1" noTextEdit="1"/>
          </p:cNvSpPr>
          <p:nvPr>
            <p:ph type="sldImg"/>
          </p:nvPr>
        </p:nvSpPr>
        <p:spPr>
          <a:ln/>
        </p:spPr>
      </p:sp>
      <p:sp>
        <p:nvSpPr>
          <p:cNvPr id="5406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8079412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5BE702A-A37D-4ED2-A9D0-B6784D4B587A}" type="slidenum">
              <a:rPr lang="en-US"/>
              <a:pPr/>
              <a:t>2</a:t>
            </a:fld>
            <a:endParaRPr lang="en-US"/>
          </a:p>
        </p:txBody>
      </p:sp>
      <p:sp>
        <p:nvSpPr>
          <p:cNvPr id="761858" name="Rectangle 2"/>
          <p:cNvSpPr>
            <a:spLocks noGrp="1" noRot="1" noChangeAspect="1" noChangeArrowheads="1" noTextEdit="1"/>
          </p:cNvSpPr>
          <p:nvPr>
            <p:ph type="sldImg"/>
          </p:nvPr>
        </p:nvSpPr>
        <p:spPr>
          <a:ln/>
        </p:spPr>
      </p:sp>
      <p:sp>
        <p:nvSpPr>
          <p:cNvPr id="76185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9561731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3736B4E-749E-47FC-864C-BCDB82D71A8A}" type="slidenum">
              <a:rPr lang="en-US"/>
              <a:pPr/>
              <a:t>20</a:t>
            </a:fld>
            <a:endParaRPr lang="en-US"/>
          </a:p>
        </p:txBody>
      </p:sp>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0285826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28B66A-5C43-4F05-9FD7-BCA0A999F65B}" type="slidenum">
              <a:rPr lang="en-US"/>
              <a:pPr/>
              <a:t>21</a:t>
            </a:fld>
            <a:endParaRPr lang="en-US"/>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7180484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3D46332-262A-4EF9-BC1B-9587581C84CF}" type="slidenum">
              <a:rPr lang="en-US"/>
              <a:pPr/>
              <a:t>22</a:t>
            </a:fld>
            <a:endParaRPr lang="en-US"/>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5428310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B32FE7-75AA-4BDD-A868-82EE6EDF88AF}" type="slidenum">
              <a:rPr lang="en-US"/>
              <a:pPr/>
              <a:t>23</a:t>
            </a:fld>
            <a:endParaRPr lang="en-US"/>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9728355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45464A4-223F-42B1-9B3A-4C04D8508443}" type="slidenum">
              <a:rPr lang="en-US"/>
              <a:pPr/>
              <a:t>24</a:t>
            </a:fld>
            <a:endParaRPr lang="en-US"/>
          </a:p>
        </p:txBody>
      </p:sp>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222095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880C7E-031B-4B09-87DF-2BDA60F5889C}" type="slidenum">
              <a:rPr lang="en-US"/>
              <a:pPr/>
              <a:t>25</a:t>
            </a:fld>
            <a:endParaRPr lang="en-US"/>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9465996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9BB5345-1B2A-477E-8030-F5DA7A8765D4}" type="slidenum">
              <a:rPr lang="en-US"/>
              <a:pPr/>
              <a:t>26</a:t>
            </a:fld>
            <a:endParaRPr lang="en-US"/>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8768895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C359CD5-BDD6-49F9-9E1C-D07B804109EB}" type="slidenum">
              <a:rPr lang="en-US"/>
              <a:pPr/>
              <a:t>27</a:t>
            </a:fld>
            <a:endParaRPr lang="en-US"/>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9014065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85F06D-BAA3-4CB9-B8E0-74F2329C02A2}" type="slidenum">
              <a:rPr lang="en-US"/>
              <a:pPr/>
              <a:t>28</a:t>
            </a:fld>
            <a:endParaRPr lang="en-US"/>
          </a:p>
        </p:txBody>
      </p:sp>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1701512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A8FE68-3FAC-43D4-9415-65053DD8C4EC}" type="slidenum">
              <a:rPr lang="en-US"/>
              <a:pPr/>
              <a:t>29</a:t>
            </a:fld>
            <a:endParaRPr lang="en-US"/>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714149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3556A6-D6CA-4323-8232-BE41E30063E8}" type="slidenum">
              <a:rPr lang="en-US"/>
              <a:pPr/>
              <a:t>3</a:t>
            </a:fld>
            <a:endParaRPr lang="en-US"/>
          </a:p>
        </p:txBody>
      </p:sp>
      <p:sp>
        <p:nvSpPr>
          <p:cNvPr id="745474" name="Rectangle 2"/>
          <p:cNvSpPr>
            <a:spLocks noGrp="1" noRot="1" noChangeAspect="1" noChangeArrowheads="1" noTextEdit="1"/>
          </p:cNvSpPr>
          <p:nvPr>
            <p:ph type="sldImg"/>
          </p:nvPr>
        </p:nvSpPr>
        <p:spPr>
          <a:ln/>
        </p:spPr>
      </p:sp>
      <p:sp>
        <p:nvSpPr>
          <p:cNvPr id="7454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1277544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7B08669-4F32-4067-A4ED-DE5DA5006A38}" type="slidenum">
              <a:rPr lang="en-US"/>
              <a:pPr/>
              <a:t>30</a:t>
            </a:fld>
            <a:endParaRPr lang="en-US"/>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2932550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9FE073B-BEBB-4AA5-AF7D-48D83017113D}" type="slidenum">
              <a:rPr lang="en-US"/>
              <a:pPr/>
              <a:t>31</a:t>
            </a:fld>
            <a:endParaRPr lang="en-US"/>
          </a:p>
        </p:txBody>
      </p:sp>
      <p:sp>
        <p:nvSpPr>
          <p:cNvPr id="406530" name="Rectangle 2"/>
          <p:cNvSpPr>
            <a:spLocks noGrp="1" noRot="1" noChangeAspect="1" noChangeArrowheads="1" noTextEdit="1"/>
          </p:cNvSpPr>
          <p:nvPr>
            <p:ph type="sldImg"/>
          </p:nvPr>
        </p:nvSpPr>
        <p:spPr>
          <a:ln/>
        </p:spPr>
      </p:sp>
      <p:sp>
        <p:nvSpPr>
          <p:cNvPr id="40653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2293497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70B781-A7E3-4CCF-825E-6604CC6304E5}" type="slidenum">
              <a:rPr lang="en-US"/>
              <a:pPr/>
              <a:t>32</a:t>
            </a:fld>
            <a:endParaRPr lang="en-US"/>
          </a:p>
        </p:txBody>
      </p:sp>
      <p:sp>
        <p:nvSpPr>
          <p:cNvPr id="408578" name="Rectangle 2"/>
          <p:cNvSpPr>
            <a:spLocks noGrp="1" noRot="1" noChangeAspect="1" noChangeArrowheads="1" noTextEdit="1"/>
          </p:cNvSpPr>
          <p:nvPr>
            <p:ph type="sldImg"/>
          </p:nvPr>
        </p:nvSpPr>
        <p:spPr>
          <a:ln/>
        </p:spPr>
      </p:sp>
      <p:sp>
        <p:nvSpPr>
          <p:cNvPr id="4085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847566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DA78AC-64F5-452C-9155-AAA6E513374E}" type="slidenum">
              <a:rPr lang="en-US"/>
              <a:pPr/>
              <a:t>33</a:t>
            </a:fld>
            <a:endParaRPr lang="en-US"/>
          </a:p>
        </p:txBody>
      </p:sp>
      <p:sp>
        <p:nvSpPr>
          <p:cNvPr id="410626" name="Rectangle 2"/>
          <p:cNvSpPr>
            <a:spLocks noGrp="1" noRot="1" noChangeAspect="1" noChangeArrowheads="1" noTextEdit="1"/>
          </p:cNvSpPr>
          <p:nvPr>
            <p:ph type="sldImg"/>
          </p:nvPr>
        </p:nvSpPr>
        <p:spPr>
          <a:ln/>
        </p:spPr>
      </p:sp>
      <p:sp>
        <p:nvSpPr>
          <p:cNvPr id="4106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466504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2E9AEC0-67FE-4324-B62B-8747725E8751}" type="slidenum">
              <a:rPr lang="en-US"/>
              <a:pPr/>
              <a:t>34</a:t>
            </a:fld>
            <a:endParaRPr lang="en-US"/>
          </a:p>
        </p:txBody>
      </p:sp>
      <p:sp>
        <p:nvSpPr>
          <p:cNvPr id="649218" name="Rectangle 2"/>
          <p:cNvSpPr>
            <a:spLocks noGrp="1" noRot="1" noChangeAspect="1" noChangeArrowheads="1" noTextEdit="1"/>
          </p:cNvSpPr>
          <p:nvPr>
            <p:ph type="sldImg"/>
          </p:nvPr>
        </p:nvSpPr>
        <p:spPr>
          <a:ln/>
        </p:spPr>
      </p:sp>
      <p:sp>
        <p:nvSpPr>
          <p:cNvPr id="6492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1941104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C76A45-04CE-4E04-8F9D-C99E861BBB2B}" type="slidenum">
              <a:rPr lang="en-US"/>
              <a:pPr/>
              <a:t>35</a:t>
            </a:fld>
            <a:endParaRPr lang="en-US"/>
          </a:p>
        </p:txBody>
      </p:sp>
      <p:sp>
        <p:nvSpPr>
          <p:cNvPr id="651266" name="Rectangle 2"/>
          <p:cNvSpPr>
            <a:spLocks noGrp="1" noRot="1" noChangeAspect="1" noChangeArrowheads="1" noTextEdit="1"/>
          </p:cNvSpPr>
          <p:nvPr>
            <p:ph type="sldImg"/>
          </p:nvPr>
        </p:nvSpPr>
        <p:spPr>
          <a:ln/>
        </p:spPr>
      </p:sp>
      <p:sp>
        <p:nvSpPr>
          <p:cNvPr id="6512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5058389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A7377F-CD6D-4E68-A334-97D427253503}" type="slidenum">
              <a:rPr lang="en-US"/>
              <a:pPr/>
              <a:t>36</a:t>
            </a:fld>
            <a:endParaRPr lang="en-US"/>
          </a:p>
        </p:txBody>
      </p:sp>
      <p:sp>
        <p:nvSpPr>
          <p:cNvPr id="624642" name="Rectangle 2"/>
          <p:cNvSpPr>
            <a:spLocks noGrp="1" noRot="1" noChangeAspect="1" noChangeArrowheads="1" noTextEdit="1"/>
          </p:cNvSpPr>
          <p:nvPr>
            <p:ph type="sldImg"/>
          </p:nvPr>
        </p:nvSpPr>
        <p:spPr>
          <a:ln/>
        </p:spPr>
      </p:sp>
      <p:sp>
        <p:nvSpPr>
          <p:cNvPr id="6246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7527561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873586C-D437-4078-A0F7-7E4B19F315A9}" type="slidenum">
              <a:rPr lang="en-US"/>
              <a:pPr/>
              <a:t>37</a:t>
            </a:fld>
            <a:endParaRPr lang="en-US"/>
          </a:p>
        </p:txBody>
      </p:sp>
      <p:sp>
        <p:nvSpPr>
          <p:cNvPr id="620546" name="Rectangle 2"/>
          <p:cNvSpPr>
            <a:spLocks noGrp="1" noRot="1" noChangeAspect="1" noChangeArrowheads="1" noTextEdit="1"/>
          </p:cNvSpPr>
          <p:nvPr>
            <p:ph type="sldImg"/>
          </p:nvPr>
        </p:nvSpPr>
        <p:spPr>
          <a:ln/>
        </p:spPr>
      </p:sp>
      <p:sp>
        <p:nvSpPr>
          <p:cNvPr id="6205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9738430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704DF2-EA29-40BE-911C-A07B805F87DE}" type="slidenum">
              <a:rPr lang="en-US"/>
              <a:pPr/>
              <a:t>38</a:t>
            </a:fld>
            <a:endParaRPr lang="en-US"/>
          </a:p>
        </p:txBody>
      </p:sp>
      <p:sp>
        <p:nvSpPr>
          <p:cNvPr id="622594" name="Rectangle 2"/>
          <p:cNvSpPr>
            <a:spLocks noGrp="1" noRot="1" noChangeAspect="1" noChangeArrowheads="1" noTextEdit="1"/>
          </p:cNvSpPr>
          <p:nvPr>
            <p:ph type="sldImg"/>
          </p:nvPr>
        </p:nvSpPr>
        <p:spPr>
          <a:ln/>
        </p:spPr>
      </p:sp>
      <p:sp>
        <p:nvSpPr>
          <p:cNvPr id="62259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149168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2F48865-A3C9-461A-B680-331E23810D10}" type="slidenum">
              <a:rPr lang="en-US"/>
              <a:pPr/>
              <a:t>39</a:t>
            </a:fld>
            <a:endParaRPr lang="en-US"/>
          </a:p>
        </p:txBody>
      </p:sp>
      <p:sp>
        <p:nvSpPr>
          <p:cNvPr id="626690" name="Rectangle 2"/>
          <p:cNvSpPr>
            <a:spLocks noGrp="1" noRot="1" noChangeAspect="1" noChangeArrowheads="1" noTextEdit="1"/>
          </p:cNvSpPr>
          <p:nvPr>
            <p:ph type="sldImg"/>
          </p:nvPr>
        </p:nvSpPr>
        <p:spPr>
          <a:ln/>
        </p:spPr>
      </p:sp>
      <p:sp>
        <p:nvSpPr>
          <p:cNvPr id="6266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0224698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B91F22D-502D-415D-830A-3505BF477BA6}" type="slidenum">
              <a:rPr lang="en-US"/>
              <a:pPr/>
              <a:t>4</a:t>
            </a:fld>
            <a:endParaRPr lang="en-US"/>
          </a:p>
        </p:txBody>
      </p:sp>
      <p:sp>
        <p:nvSpPr>
          <p:cNvPr id="747522" name="Rectangle 2"/>
          <p:cNvSpPr>
            <a:spLocks noGrp="1" noRot="1" noChangeAspect="1" noChangeArrowheads="1" noTextEdit="1"/>
          </p:cNvSpPr>
          <p:nvPr>
            <p:ph type="sldImg"/>
          </p:nvPr>
        </p:nvSpPr>
        <p:spPr>
          <a:ln/>
        </p:spPr>
      </p:sp>
      <p:sp>
        <p:nvSpPr>
          <p:cNvPr id="7475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2743769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55B9368-63DE-4555-9A4E-23D3B4D09A32}" type="slidenum">
              <a:rPr lang="en-US"/>
              <a:pPr/>
              <a:t>40</a:t>
            </a:fld>
            <a:endParaRPr lang="en-US"/>
          </a:p>
        </p:txBody>
      </p:sp>
      <p:sp>
        <p:nvSpPr>
          <p:cNvPr id="661506" name="Rectangle 2"/>
          <p:cNvSpPr>
            <a:spLocks noGrp="1" noRot="1" noChangeAspect="1" noChangeArrowheads="1" noTextEdit="1"/>
          </p:cNvSpPr>
          <p:nvPr>
            <p:ph type="sldImg"/>
          </p:nvPr>
        </p:nvSpPr>
        <p:spPr>
          <a:ln/>
        </p:spPr>
      </p:sp>
      <p:sp>
        <p:nvSpPr>
          <p:cNvPr id="66150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9348706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22B939-F263-4850-AC5A-4F410D830B3C}" type="slidenum">
              <a:rPr lang="en-US"/>
              <a:pPr/>
              <a:t>41</a:t>
            </a:fld>
            <a:endParaRPr lang="en-US"/>
          </a:p>
        </p:txBody>
      </p:sp>
      <p:sp>
        <p:nvSpPr>
          <p:cNvPr id="412674" name="Rectangle 2"/>
          <p:cNvSpPr>
            <a:spLocks noGrp="1" noRot="1" noChangeAspect="1" noChangeArrowheads="1" noTextEdit="1"/>
          </p:cNvSpPr>
          <p:nvPr>
            <p:ph type="sldImg"/>
          </p:nvPr>
        </p:nvSpPr>
        <p:spPr>
          <a:ln/>
        </p:spPr>
      </p:sp>
      <p:sp>
        <p:nvSpPr>
          <p:cNvPr id="4126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9717700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068B3A-D998-4BD5-80A2-AA671EE40A1D}" type="slidenum">
              <a:rPr lang="en-US"/>
              <a:pPr/>
              <a:t>42</a:t>
            </a:fld>
            <a:endParaRPr lang="en-US"/>
          </a:p>
        </p:txBody>
      </p:sp>
      <p:sp>
        <p:nvSpPr>
          <p:cNvPr id="182274"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1109503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030A4E9-A52A-497C-B92F-B5B15C7B4172}" type="slidenum">
              <a:rPr lang="en-US"/>
              <a:pPr/>
              <a:t>43</a:t>
            </a:fld>
            <a:endParaRPr lang="en-US"/>
          </a:p>
        </p:txBody>
      </p:sp>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1578135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B533DB-143E-4503-A9DB-B47262A8B7AF}" type="slidenum">
              <a:rPr lang="en-US"/>
              <a:pPr/>
              <a:t>44</a:t>
            </a:fld>
            <a:endParaRPr lang="en-US"/>
          </a:p>
        </p:txBody>
      </p:sp>
      <p:sp>
        <p:nvSpPr>
          <p:cNvPr id="670722" name="Rectangle 2"/>
          <p:cNvSpPr>
            <a:spLocks noGrp="1" noRot="1" noChangeAspect="1" noChangeArrowheads="1" noTextEdit="1"/>
          </p:cNvSpPr>
          <p:nvPr>
            <p:ph type="sldImg"/>
          </p:nvPr>
        </p:nvSpPr>
        <p:spPr>
          <a:ln/>
        </p:spPr>
      </p:sp>
      <p:sp>
        <p:nvSpPr>
          <p:cNvPr id="6707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7945153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2339D65-0975-43BB-9BD2-4543A5AC4B83}" type="slidenum">
              <a:rPr lang="en-US"/>
              <a:pPr/>
              <a:t>45</a:t>
            </a:fld>
            <a:endParaRPr lang="en-US"/>
          </a:p>
        </p:txBody>
      </p:sp>
      <p:sp>
        <p:nvSpPr>
          <p:cNvPr id="361474" name="Rectangle 2"/>
          <p:cNvSpPr>
            <a:spLocks noGrp="1" noRot="1" noChangeAspect="1" noChangeArrowheads="1" noTextEdit="1"/>
          </p:cNvSpPr>
          <p:nvPr>
            <p:ph type="sldImg"/>
          </p:nvPr>
        </p:nvSpPr>
        <p:spPr>
          <a:ln/>
        </p:spPr>
      </p:sp>
      <p:sp>
        <p:nvSpPr>
          <p:cNvPr id="3614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96792841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A58C6C-72B1-4D17-BBAC-03EFB8D87BF6}" type="slidenum">
              <a:rPr lang="en-US"/>
              <a:pPr/>
              <a:t>46</a:t>
            </a:fld>
            <a:endParaRPr lang="en-US"/>
          </a:p>
        </p:txBody>
      </p:sp>
      <p:sp>
        <p:nvSpPr>
          <p:cNvPr id="363522" name="Rectangle 2"/>
          <p:cNvSpPr>
            <a:spLocks noGrp="1" noRot="1" noChangeAspect="1" noChangeArrowheads="1" noTextEdit="1"/>
          </p:cNvSpPr>
          <p:nvPr>
            <p:ph type="sldImg"/>
          </p:nvPr>
        </p:nvSpPr>
        <p:spPr>
          <a:ln/>
        </p:spPr>
      </p:sp>
      <p:sp>
        <p:nvSpPr>
          <p:cNvPr id="3635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44189149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5D330C-BA06-4B6B-8296-CB982E00E734}" type="slidenum">
              <a:rPr lang="en-US"/>
              <a:pPr/>
              <a:t>47</a:t>
            </a:fld>
            <a:endParaRPr lang="en-US"/>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96837512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29BB7A-C5AC-4D0A-A30E-DE7BB12880F4}" type="slidenum">
              <a:rPr lang="en-US"/>
              <a:pPr/>
              <a:t>48</a:t>
            </a:fld>
            <a:endParaRPr lang="en-US"/>
          </a:p>
        </p:txBody>
      </p:sp>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60496536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0FBFD7-AF9C-4ACD-A731-E81E65B6043C}" type="slidenum">
              <a:rPr lang="en-US"/>
              <a:pPr/>
              <a:t>49</a:t>
            </a:fld>
            <a:endParaRPr lang="en-US"/>
          </a:p>
        </p:txBody>
      </p:sp>
      <p:sp>
        <p:nvSpPr>
          <p:cNvPr id="198658" name="Rectangle 2"/>
          <p:cNvSpPr>
            <a:spLocks noGrp="1" noRot="1" noChangeAspect="1" noChangeArrowheads="1" noTextEdit="1"/>
          </p:cNvSpPr>
          <p:nvPr>
            <p:ph type="sldImg"/>
          </p:nvPr>
        </p:nvSpPr>
        <p:spPr>
          <a:ln/>
        </p:spPr>
      </p:sp>
      <p:sp>
        <p:nvSpPr>
          <p:cNvPr id="19865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0261580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73F3B2D-FFAD-48E7-A755-1104DF48717C}" type="slidenum">
              <a:rPr lang="en-US"/>
              <a:pPr/>
              <a:t>5</a:t>
            </a:fld>
            <a:endParaRPr lang="en-US"/>
          </a:p>
        </p:txBody>
      </p:sp>
      <p:sp>
        <p:nvSpPr>
          <p:cNvPr id="749570" name="Rectangle 2"/>
          <p:cNvSpPr>
            <a:spLocks noGrp="1" noRot="1" noChangeAspect="1" noChangeArrowheads="1" noTextEdit="1"/>
          </p:cNvSpPr>
          <p:nvPr>
            <p:ph type="sldImg"/>
          </p:nvPr>
        </p:nvSpPr>
        <p:spPr>
          <a:ln/>
        </p:spPr>
      </p:sp>
      <p:sp>
        <p:nvSpPr>
          <p:cNvPr id="7495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94164232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514BF5-88FD-4F03-9CA7-AA1AB8037554}" type="slidenum">
              <a:rPr lang="en-US"/>
              <a:pPr/>
              <a:t>50</a:t>
            </a:fld>
            <a:endParaRPr lang="en-US"/>
          </a:p>
        </p:txBody>
      </p:sp>
      <p:sp>
        <p:nvSpPr>
          <p:cNvPr id="200706" name="Rectangle 2"/>
          <p:cNvSpPr>
            <a:spLocks noGrp="1" noRot="1" noChangeAspect="1" noChangeArrowheads="1" noTextEdit="1"/>
          </p:cNvSpPr>
          <p:nvPr>
            <p:ph type="sldImg"/>
          </p:nvPr>
        </p:nvSpPr>
        <p:spPr>
          <a:ln/>
        </p:spPr>
      </p:sp>
      <p:sp>
        <p:nvSpPr>
          <p:cNvPr id="20070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40459505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7E888E2-6C72-4CDA-AFDF-68FC31F77625}" type="slidenum">
              <a:rPr lang="en-US"/>
              <a:pPr/>
              <a:t>51</a:t>
            </a:fld>
            <a:endParaRPr lang="en-US"/>
          </a:p>
        </p:txBody>
      </p:sp>
      <p:sp>
        <p:nvSpPr>
          <p:cNvPr id="672770" name="Rectangle 2"/>
          <p:cNvSpPr>
            <a:spLocks noGrp="1" noRot="1" noChangeAspect="1" noChangeArrowheads="1" noTextEdit="1"/>
          </p:cNvSpPr>
          <p:nvPr>
            <p:ph type="sldImg"/>
          </p:nvPr>
        </p:nvSpPr>
        <p:spPr>
          <a:ln/>
        </p:spPr>
      </p:sp>
      <p:sp>
        <p:nvSpPr>
          <p:cNvPr id="6727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77155600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84A15E1-C89B-46EE-AE59-547DC3954767}" type="slidenum">
              <a:rPr lang="en-US"/>
              <a:pPr/>
              <a:t>52</a:t>
            </a:fld>
            <a:endParaRPr lang="en-US"/>
          </a:p>
        </p:txBody>
      </p:sp>
      <p:sp>
        <p:nvSpPr>
          <p:cNvPr id="674818" name="Rectangle 2"/>
          <p:cNvSpPr>
            <a:spLocks noGrp="1" noRot="1" noChangeAspect="1" noChangeArrowheads="1" noTextEdit="1"/>
          </p:cNvSpPr>
          <p:nvPr>
            <p:ph type="sldImg"/>
          </p:nvPr>
        </p:nvSpPr>
        <p:spPr>
          <a:ln/>
        </p:spPr>
      </p:sp>
      <p:sp>
        <p:nvSpPr>
          <p:cNvPr id="6748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79124295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7277B4-8FBF-418E-A545-A9A3AF90304E}" type="slidenum">
              <a:rPr lang="en-US"/>
              <a:pPr/>
              <a:t>53</a:t>
            </a:fld>
            <a:endParaRPr lang="en-US"/>
          </a:p>
        </p:txBody>
      </p:sp>
      <p:sp>
        <p:nvSpPr>
          <p:cNvPr id="676866" name="Rectangle 2"/>
          <p:cNvSpPr>
            <a:spLocks noGrp="1" noRot="1" noChangeAspect="1" noChangeArrowheads="1" noTextEdit="1"/>
          </p:cNvSpPr>
          <p:nvPr>
            <p:ph type="sldImg"/>
          </p:nvPr>
        </p:nvSpPr>
        <p:spPr>
          <a:ln/>
        </p:spPr>
      </p:sp>
      <p:sp>
        <p:nvSpPr>
          <p:cNvPr id="6768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60534929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CD5ED57-1328-4C8B-ADE7-49A531F54F76}" type="slidenum">
              <a:rPr lang="en-US"/>
              <a:pPr/>
              <a:t>54</a:t>
            </a:fld>
            <a:endParaRPr lang="en-US"/>
          </a:p>
        </p:txBody>
      </p:sp>
      <p:sp>
        <p:nvSpPr>
          <p:cNvPr id="402434" name="Rectangle 2"/>
          <p:cNvSpPr>
            <a:spLocks noGrp="1" noRot="1" noChangeAspect="1" noChangeArrowheads="1" noTextEdit="1"/>
          </p:cNvSpPr>
          <p:nvPr>
            <p:ph type="sldImg"/>
          </p:nvPr>
        </p:nvSpPr>
        <p:spPr>
          <a:ln/>
        </p:spPr>
      </p:sp>
      <p:sp>
        <p:nvSpPr>
          <p:cNvPr id="4024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53922097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2698C40-ED2B-41AD-863F-91A05ABA125A}" type="slidenum">
              <a:rPr lang="en-US"/>
              <a:pPr/>
              <a:t>55</a:t>
            </a:fld>
            <a:endParaRPr lang="en-US"/>
          </a:p>
        </p:txBody>
      </p:sp>
      <p:sp>
        <p:nvSpPr>
          <p:cNvPr id="372738" name="Rectangle 2"/>
          <p:cNvSpPr>
            <a:spLocks noGrp="1" noRot="1" noChangeAspect="1" noChangeArrowheads="1" noTextEdit="1"/>
          </p:cNvSpPr>
          <p:nvPr>
            <p:ph type="sldImg"/>
          </p:nvPr>
        </p:nvSpPr>
        <p:spPr>
          <a:ln/>
        </p:spPr>
      </p:sp>
      <p:sp>
        <p:nvSpPr>
          <p:cNvPr id="37273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64460612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E5DD426-4C96-42E7-B470-9A4131DB053A}" type="slidenum">
              <a:rPr lang="en-US"/>
              <a:pPr/>
              <a:t>56</a:t>
            </a:fld>
            <a:endParaRPr lang="en-US"/>
          </a:p>
        </p:txBody>
      </p:sp>
      <p:sp>
        <p:nvSpPr>
          <p:cNvPr id="396290" name="Rectangle 2"/>
          <p:cNvSpPr>
            <a:spLocks noGrp="1" noRot="1" noChangeAspect="1" noChangeArrowheads="1" noTextEdit="1"/>
          </p:cNvSpPr>
          <p:nvPr>
            <p:ph type="sldImg"/>
          </p:nvPr>
        </p:nvSpPr>
        <p:spPr>
          <a:ln/>
        </p:spPr>
      </p:sp>
      <p:sp>
        <p:nvSpPr>
          <p:cNvPr id="3962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91561314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0FA1A94-AF52-4467-B734-DF8E151F0678}" type="slidenum">
              <a:rPr lang="en-US"/>
              <a:pPr/>
              <a:t>57</a:t>
            </a:fld>
            <a:endParaRPr lang="en-US"/>
          </a:p>
        </p:txBody>
      </p:sp>
      <p:sp>
        <p:nvSpPr>
          <p:cNvPr id="374786" name="Rectangle 2"/>
          <p:cNvSpPr>
            <a:spLocks noGrp="1" noRot="1" noChangeAspect="1" noChangeArrowheads="1" noTextEdit="1"/>
          </p:cNvSpPr>
          <p:nvPr>
            <p:ph type="sldImg"/>
          </p:nvPr>
        </p:nvSpPr>
        <p:spPr>
          <a:ln/>
        </p:spPr>
      </p:sp>
      <p:sp>
        <p:nvSpPr>
          <p:cNvPr id="37478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58129799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F7E092-83FF-4EAA-827C-6760B4DEE536}" type="slidenum">
              <a:rPr lang="en-US"/>
              <a:pPr/>
              <a:t>58</a:t>
            </a:fld>
            <a:endParaRPr lang="en-US"/>
          </a:p>
        </p:txBody>
      </p:sp>
      <p:sp>
        <p:nvSpPr>
          <p:cNvPr id="385026" name="Rectangle 2"/>
          <p:cNvSpPr>
            <a:spLocks noGrp="1" noRot="1" noChangeAspect="1" noChangeArrowheads="1" noTextEdit="1"/>
          </p:cNvSpPr>
          <p:nvPr>
            <p:ph type="sldImg"/>
          </p:nvPr>
        </p:nvSpPr>
        <p:spPr>
          <a:ln/>
        </p:spPr>
      </p:sp>
      <p:sp>
        <p:nvSpPr>
          <p:cNvPr id="3850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27420080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3B893B-790C-4442-AA99-F1865750C98B}" type="slidenum">
              <a:rPr lang="en-US"/>
              <a:pPr/>
              <a:t>59</a:t>
            </a:fld>
            <a:endParaRPr lang="en-US"/>
          </a:p>
        </p:txBody>
      </p:sp>
      <p:sp>
        <p:nvSpPr>
          <p:cNvPr id="398338" name="Rectangle 2"/>
          <p:cNvSpPr>
            <a:spLocks noGrp="1" noRot="1" noChangeAspect="1" noChangeArrowheads="1" noTextEdit="1"/>
          </p:cNvSpPr>
          <p:nvPr>
            <p:ph type="sldImg"/>
          </p:nvPr>
        </p:nvSpPr>
        <p:spPr>
          <a:ln/>
        </p:spPr>
      </p:sp>
      <p:sp>
        <p:nvSpPr>
          <p:cNvPr id="39833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1789631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B5D3440-A22C-41AD-8342-80AE5B3B10F8}" type="slidenum">
              <a:rPr lang="en-US"/>
              <a:pPr/>
              <a:t>6</a:t>
            </a:fld>
            <a:endParaRPr lang="en-US"/>
          </a:p>
        </p:txBody>
      </p:sp>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1148487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C98D87-E810-41CE-96C4-B295409048CB}" type="slidenum">
              <a:rPr lang="en-US"/>
              <a:pPr/>
              <a:t>60</a:t>
            </a:fld>
            <a:endParaRPr lang="en-US"/>
          </a:p>
        </p:txBody>
      </p:sp>
      <p:sp>
        <p:nvSpPr>
          <p:cNvPr id="400386" name="Rectangle 2"/>
          <p:cNvSpPr>
            <a:spLocks noGrp="1" noRot="1" noChangeAspect="1" noChangeArrowheads="1" noTextEdit="1"/>
          </p:cNvSpPr>
          <p:nvPr>
            <p:ph type="sldImg"/>
          </p:nvPr>
        </p:nvSpPr>
        <p:spPr>
          <a:ln/>
        </p:spPr>
      </p:sp>
      <p:sp>
        <p:nvSpPr>
          <p:cNvPr id="40038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12315294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207EDA6-51E8-42B0-B305-6B3587C6278D}" type="slidenum">
              <a:rPr lang="en-US"/>
              <a:pPr/>
              <a:t>61</a:t>
            </a:fld>
            <a:endParaRPr lang="en-US"/>
          </a:p>
        </p:txBody>
      </p:sp>
      <p:sp>
        <p:nvSpPr>
          <p:cNvPr id="560130" name="Rectangle 2"/>
          <p:cNvSpPr>
            <a:spLocks noGrp="1" noRot="1" noChangeAspect="1" noChangeArrowheads="1" noTextEdit="1"/>
          </p:cNvSpPr>
          <p:nvPr>
            <p:ph type="sldImg"/>
          </p:nvPr>
        </p:nvSpPr>
        <p:spPr>
          <a:ln/>
        </p:spPr>
      </p:sp>
      <p:sp>
        <p:nvSpPr>
          <p:cNvPr id="56013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34812253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37113D5-2ACB-4A23-AF94-6814F995B906}" type="slidenum">
              <a:rPr lang="en-US"/>
              <a:pPr/>
              <a:t>62</a:t>
            </a:fld>
            <a:endParaRPr lang="en-US"/>
          </a:p>
        </p:txBody>
      </p:sp>
      <p:sp>
        <p:nvSpPr>
          <p:cNvPr id="202754"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00606890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6F1BDE-739B-4D1B-BDE8-9AC8B4735CB9}" type="slidenum">
              <a:rPr lang="en-US"/>
              <a:pPr/>
              <a:t>63</a:t>
            </a:fld>
            <a:endParaRPr lang="en-US"/>
          </a:p>
        </p:txBody>
      </p:sp>
      <p:sp>
        <p:nvSpPr>
          <p:cNvPr id="628738" name="Rectangle 2"/>
          <p:cNvSpPr>
            <a:spLocks noGrp="1" noRot="1" noChangeAspect="1" noChangeArrowheads="1" noTextEdit="1"/>
          </p:cNvSpPr>
          <p:nvPr>
            <p:ph type="sldImg"/>
          </p:nvPr>
        </p:nvSpPr>
        <p:spPr>
          <a:ln/>
        </p:spPr>
      </p:sp>
      <p:sp>
        <p:nvSpPr>
          <p:cNvPr id="62873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28578268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CFA13A2-8532-4EFF-95EA-4C7458409154}" type="slidenum">
              <a:rPr lang="en-US"/>
              <a:pPr/>
              <a:t>64</a:t>
            </a:fld>
            <a:endParaRPr lang="en-US"/>
          </a:p>
        </p:txBody>
      </p:sp>
      <p:sp>
        <p:nvSpPr>
          <p:cNvPr id="204802" name="Rectangle 2"/>
          <p:cNvSpPr>
            <a:spLocks noGrp="1" noRot="1" noChangeAspect="1" noChangeArrowheads="1" noTextEdit="1"/>
          </p:cNvSpPr>
          <p:nvPr>
            <p:ph type="sldImg"/>
          </p:nvPr>
        </p:nvSpPr>
        <p:spPr>
          <a:ln/>
        </p:spPr>
      </p:sp>
      <p:sp>
        <p:nvSpPr>
          <p:cNvPr id="2048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64119209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006760-BF16-4ED7-A9F0-F1A61676EC96}" type="slidenum">
              <a:rPr lang="en-US"/>
              <a:pPr/>
              <a:t>65</a:t>
            </a:fld>
            <a:endParaRPr lang="en-US"/>
          </a:p>
        </p:txBody>
      </p:sp>
      <p:sp>
        <p:nvSpPr>
          <p:cNvPr id="277506" name="Rectangle 2"/>
          <p:cNvSpPr>
            <a:spLocks noGrp="1" noRot="1" noChangeAspect="1" noChangeArrowheads="1" noTextEdit="1"/>
          </p:cNvSpPr>
          <p:nvPr>
            <p:ph type="sldImg"/>
          </p:nvPr>
        </p:nvSpPr>
        <p:spPr>
          <a:ln/>
        </p:spPr>
      </p:sp>
      <p:sp>
        <p:nvSpPr>
          <p:cNvPr id="27750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80804850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412882-2A11-4737-9D29-00E6F6D800AB}" type="slidenum">
              <a:rPr lang="en-US"/>
              <a:pPr/>
              <a:t>66</a:t>
            </a:fld>
            <a:endParaRPr lang="en-US"/>
          </a:p>
        </p:txBody>
      </p:sp>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9148791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2D982C9-82EB-4C9E-BDFE-A105BAAB5120}" type="slidenum">
              <a:rPr lang="en-US"/>
              <a:pPr/>
              <a:t>67</a:t>
            </a:fld>
            <a:endParaRPr lang="en-US"/>
          </a:p>
        </p:txBody>
      </p:sp>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5224716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16662FA-BDFE-4EDB-A4A5-66FFA9C0B038}" type="slidenum">
              <a:rPr lang="en-US"/>
              <a:pPr/>
              <a:t>68</a:t>
            </a:fld>
            <a:endParaRPr lang="en-US"/>
          </a:p>
        </p:txBody>
      </p:sp>
      <p:sp>
        <p:nvSpPr>
          <p:cNvPr id="236546" name="Rectangle 2"/>
          <p:cNvSpPr>
            <a:spLocks noGrp="1" noRot="1" noChangeAspect="1" noChangeArrowheads="1" noTextEdit="1"/>
          </p:cNvSpPr>
          <p:nvPr>
            <p:ph type="sldImg"/>
          </p:nvPr>
        </p:nvSpPr>
        <p:spPr>
          <a:ln/>
        </p:spPr>
      </p:sp>
      <p:sp>
        <p:nvSpPr>
          <p:cNvPr id="2365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9922520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045FA1-4CD3-4AFC-98AD-B6A02ABC0CC9}" type="slidenum">
              <a:rPr lang="en-US"/>
              <a:pPr/>
              <a:t>69</a:t>
            </a:fld>
            <a:endParaRPr lang="en-US"/>
          </a:p>
        </p:txBody>
      </p:sp>
      <p:sp>
        <p:nvSpPr>
          <p:cNvPr id="695298" name="Rectangle 2"/>
          <p:cNvSpPr>
            <a:spLocks noGrp="1" noRot="1" noChangeAspect="1" noChangeArrowheads="1" noTextEdit="1"/>
          </p:cNvSpPr>
          <p:nvPr>
            <p:ph type="sldImg"/>
          </p:nvPr>
        </p:nvSpPr>
        <p:spPr>
          <a:ln/>
        </p:spPr>
      </p:sp>
      <p:sp>
        <p:nvSpPr>
          <p:cNvPr id="6952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2335197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F3E095B-B069-4AA3-BACE-6B92E395FEE7}" type="slidenum">
              <a:rPr lang="en-US"/>
              <a:pPr/>
              <a:t>7</a:t>
            </a:fld>
            <a:endParaRPr lang="en-US"/>
          </a:p>
        </p:txBody>
      </p:sp>
      <p:sp>
        <p:nvSpPr>
          <p:cNvPr id="5122" name="Rectangle 2"/>
          <p:cNvSpPr>
            <a:spLocks noGrp="1" noRot="1" noChangeAspect="1" noChangeArrowheads="1" noTextEdit="1"/>
          </p:cNvSpPr>
          <p:nvPr>
            <p:ph type="sldImg"/>
          </p:nvPr>
        </p:nvSpPr>
        <p:spPr>
          <a:ln/>
        </p:spPr>
      </p:sp>
      <p:sp>
        <p:nvSpPr>
          <p:cNvPr id="51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60145892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839D29-6AB0-4401-80E9-A97FFEC09AB5}" type="slidenum">
              <a:rPr lang="en-US"/>
              <a:pPr/>
              <a:t>70</a:t>
            </a:fld>
            <a:endParaRPr lang="en-US"/>
          </a:p>
        </p:txBody>
      </p:sp>
      <p:sp>
        <p:nvSpPr>
          <p:cNvPr id="601090" name="Rectangle 2"/>
          <p:cNvSpPr>
            <a:spLocks noGrp="1" noRot="1" noChangeAspect="1" noChangeArrowheads="1" noTextEdit="1"/>
          </p:cNvSpPr>
          <p:nvPr>
            <p:ph type="sldImg"/>
          </p:nvPr>
        </p:nvSpPr>
        <p:spPr>
          <a:ln/>
        </p:spPr>
      </p:sp>
      <p:sp>
        <p:nvSpPr>
          <p:cNvPr id="6010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61662776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09CA73-624C-4250-B0AA-2C26F595BF68}" type="slidenum">
              <a:rPr lang="en-US"/>
              <a:pPr/>
              <a:t>71</a:t>
            </a:fld>
            <a:endParaRPr lang="en-US"/>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65169587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558779F-405E-48B3-8004-1B18EC7FC864}" type="slidenum">
              <a:rPr lang="en-US"/>
              <a:pPr/>
              <a:t>72</a:t>
            </a:fld>
            <a:endParaRPr lang="en-US"/>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85930980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9B61ED-492B-4DF9-96EF-63B723AAD3B4}" type="slidenum">
              <a:rPr lang="en-US"/>
              <a:pPr/>
              <a:t>73</a:t>
            </a:fld>
            <a:endParaRPr lang="en-US"/>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00641982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52225E7-4F26-4FBE-B8E4-BB0BCB4653A9}" type="slidenum">
              <a:rPr lang="en-US"/>
              <a:pPr/>
              <a:t>74</a:t>
            </a:fld>
            <a:endParaRPr lang="en-US"/>
          </a:p>
        </p:txBody>
      </p:sp>
      <p:sp>
        <p:nvSpPr>
          <p:cNvPr id="331778" name="Rectangle 2"/>
          <p:cNvSpPr>
            <a:spLocks noGrp="1" noRot="1" noChangeAspect="1" noChangeArrowheads="1" noTextEdit="1"/>
          </p:cNvSpPr>
          <p:nvPr>
            <p:ph type="sldImg"/>
          </p:nvPr>
        </p:nvSpPr>
        <p:spPr>
          <a:ln/>
        </p:spPr>
      </p:sp>
      <p:sp>
        <p:nvSpPr>
          <p:cNvPr id="3317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90583300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0364119-E8F2-4FEF-BACC-439D2547FAA2}" type="slidenum">
              <a:rPr lang="en-US"/>
              <a:pPr/>
              <a:t>75</a:t>
            </a:fld>
            <a:endParaRPr lang="en-US"/>
          </a:p>
        </p:txBody>
      </p:sp>
      <p:sp>
        <p:nvSpPr>
          <p:cNvPr id="689154" name="Rectangle 2"/>
          <p:cNvSpPr>
            <a:spLocks noGrp="1" noRot="1" noChangeAspect="1" noChangeArrowheads="1" noTextEdit="1"/>
          </p:cNvSpPr>
          <p:nvPr>
            <p:ph type="sldImg"/>
          </p:nvPr>
        </p:nvSpPr>
        <p:spPr>
          <a:ln/>
        </p:spPr>
      </p:sp>
      <p:sp>
        <p:nvSpPr>
          <p:cNvPr id="68915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08277437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8F3EB8-0377-4649-A136-87D47E1D367A}" type="slidenum">
              <a:rPr lang="en-US"/>
              <a:pPr/>
              <a:t>76</a:t>
            </a:fld>
            <a:endParaRPr lang="en-US"/>
          </a:p>
        </p:txBody>
      </p:sp>
      <p:sp>
        <p:nvSpPr>
          <p:cNvPr id="523266" name="Rectangle 2"/>
          <p:cNvSpPr>
            <a:spLocks noGrp="1" noRot="1" noChangeAspect="1" noChangeArrowheads="1" noTextEdit="1"/>
          </p:cNvSpPr>
          <p:nvPr>
            <p:ph type="sldImg"/>
          </p:nvPr>
        </p:nvSpPr>
        <p:spPr>
          <a:ln/>
        </p:spPr>
      </p:sp>
      <p:sp>
        <p:nvSpPr>
          <p:cNvPr id="5232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40462718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7C90FD-5ECD-4FAE-9C76-ACE6FEC7CE6F}" type="slidenum">
              <a:rPr lang="en-US"/>
              <a:pPr/>
              <a:t>77</a:t>
            </a:fld>
            <a:endParaRPr lang="en-US"/>
          </a:p>
        </p:txBody>
      </p:sp>
      <p:sp>
        <p:nvSpPr>
          <p:cNvPr id="240642" name="Rectangle 2"/>
          <p:cNvSpPr>
            <a:spLocks noGrp="1" noRot="1" noChangeAspect="1" noChangeArrowheads="1" noTextEdit="1"/>
          </p:cNvSpPr>
          <p:nvPr>
            <p:ph type="sldImg"/>
          </p:nvPr>
        </p:nvSpPr>
        <p:spPr>
          <a:ln/>
        </p:spPr>
      </p:sp>
      <p:sp>
        <p:nvSpPr>
          <p:cNvPr id="2406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73775144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189C235-7122-4A70-8A0B-ED92DE2156E5}" type="slidenum">
              <a:rPr lang="en-US"/>
              <a:pPr/>
              <a:t>78</a:t>
            </a:fld>
            <a:endParaRPr lang="en-US"/>
          </a:p>
        </p:txBody>
      </p:sp>
      <p:sp>
        <p:nvSpPr>
          <p:cNvPr id="259074" name="Rectangle 2"/>
          <p:cNvSpPr>
            <a:spLocks noGrp="1" noRot="1" noChangeAspect="1" noChangeArrowheads="1" noTextEdit="1"/>
          </p:cNvSpPr>
          <p:nvPr>
            <p:ph type="sldImg"/>
          </p:nvPr>
        </p:nvSpPr>
        <p:spPr>
          <a:ln/>
        </p:spPr>
      </p:sp>
      <p:sp>
        <p:nvSpPr>
          <p:cNvPr id="2590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145251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F2593CA-2885-4EB4-95A9-7FDADDBAE60B}" type="slidenum">
              <a:rPr lang="en-US"/>
              <a:pPr/>
              <a:t>79</a:t>
            </a:fld>
            <a:endParaRPr lang="en-US"/>
          </a:p>
        </p:txBody>
      </p:sp>
      <p:sp>
        <p:nvSpPr>
          <p:cNvPr id="260098" name="Rectangle 2"/>
          <p:cNvSpPr>
            <a:spLocks noGrp="1" noRot="1" noChangeAspect="1" noChangeArrowheads="1" noTextEdit="1"/>
          </p:cNvSpPr>
          <p:nvPr>
            <p:ph type="sldImg"/>
          </p:nvPr>
        </p:nvSpPr>
        <p:spPr>
          <a:ln/>
        </p:spPr>
      </p:sp>
      <p:sp>
        <p:nvSpPr>
          <p:cNvPr id="2600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0121981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C0F5512-D6E3-4A70-889F-D2D3EDBE3A9E}" type="slidenum">
              <a:rPr lang="en-US"/>
              <a:pPr/>
              <a:t>8</a:t>
            </a:fld>
            <a:endParaRPr lang="en-US"/>
          </a:p>
        </p:txBody>
      </p:sp>
      <p:sp>
        <p:nvSpPr>
          <p:cNvPr id="678914" name="Rectangle 2"/>
          <p:cNvSpPr>
            <a:spLocks noGrp="1" noRot="1" noChangeAspect="1" noChangeArrowheads="1" noTextEdit="1"/>
          </p:cNvSpPr>
          <p:nvPr>
            <p:ph type="sldImg"/>
          </p:nvPr>
        </p:nvSpPr>
        <p:spPr>
          <a:ln/>
        </p:spPr>
      </p:sp>
      <p:sp>
        <p:nvSpPr>
          <p:cNvPr id="67891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91512000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8819959-EFD3-42A2-AD7C-C7D891F0CF9D}" type="slidenum">
              <a:rPr lang="en-US"/>
              <a:pPr/>
              <a:t>80</a:t>
            </a:fld>
            <a:endParaRPr lang="en-US"/>
          </a:p>
        </p:txBody>
      </p:sp>
      <p:sp>
        <p:nvSpPr>
          <p:cNvPr id="261122" name="Rectangle 2"/>
          <p:cNvSpPr>
            <a:spLocks noGrp="1" noRot="1" noChangeAspect="1" noChangeArrowheads="1" noTextEdit="1"/>
          </p:cNvSpPr>
          <p:nvPr>
            <p:ph type="sldImg"/>
          </p:nvPr>
        </p:nvSpPr>
        <p:spPr>
          <a:ln/>
        </p:spPr>
      </p:sp>
      <p:sp>
        <p:nvSpPr>
          <p:cNvPr id="2611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14516120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E4F759A-22D1-4929-A1D7-485552C96FD0}" type="slidenum">
              <a:rPr lang="en-US"/>
              <a:pPr/>
              <a:t>81</a:t>
            </a:fld>
            <a:endParaRPr lang="en-US"/>
          </a:p>
        </p:txBody>
      </p:sp>
      <p:sp>
        <p:nvSpPr>
          <p:cNvPr id="262146" name="Rectangle 2"/>
          <p:cNvSpPr>
            <a:spLocks noGrp="1" noRot="1" noChangeAspect="1" noChangeArrowheads="1" noTextEdit="1"/>
          </p:cNvSpPr>
          <p:nvPr>
            <p:ph type="sldImg"/>
          </p:nvPr>
        </p:nvSpPr>
        <p:spPr>
          <a:ln/>
        </p:spPr>
      </p:sp>
      <p:sp>
        <p:nvSpPr>
          <p:cNvPr id="2621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09494625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E4C340A-8091-40AF-BCA4-CB0172C2C1E8}" type="slidenum">
              <a:rPr lang="en-US"/>
              <a:pPr/>
              <a:t>82</a:t>
            </a:fld>
            <a:endParaRPr lang="en-US"/>
          </a:p>
        </p:txBody>
      </p:sp>
      <p:sp>
        <p:nvSpPr>
          <p:cNvPr id="427010" name="Rectangle 2"/>
          <p:cNvSpPr>
            <a:spLocks noGrp="1" noRot="1" noChangeAspect="1" noChangeArrowheads="1" noTextEdit="1"/>
          </p:cNvSpPr>
          <p:nvPr>
            <p:ph type="sldImg"/>
          </p:nvPr>
        </p:nvSpPr>
        <p:spPr>
          <a:ln/>
        </p:spPr>
      </p:sp>
      <p:sp>
        <p:nvSpPr>
          <p:cNvPr id="42701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21478884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71E8A5-7466-4BA2-A061-00A51E421751}" type="slidenum">
              <a:rPr lang="en-US"/>
              <a:pPr/>
              <a:t>83</a:t>
            </a:fld>
            <a:endParaRPr lang="en-US"/>
          </a:p>
        </p:txBody>
      </p:sp>
      <p:sp>
        <p:nvSpPr>
          <p:cNvPr id="431106" name="Rectangle 2"/>
          <p:cNvSpPr>
            <a:spLocks noGrp="1" noRot="1" noChangeAspect="1" noChangeArrowheads="1" noTextEdit="1"/>
          </p:cNvSpPr>
          <p:nvPr>
            <p:ph type="sldImg"/>
          </p:nvPr>
        </p:nvSpPr>
        <p:spPr>
          <a:ln/>
        </p:spPr>
      </p:sp>
      <p:sp>
        <p:nvSpPr>
          <p:cNvPr id="43110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03388228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8C997C-3BE0-4987-A321-CE9A74720528}" type="slidenum">
              <a:rPr lang="en-US"/>
              <a:pPr/>
              <a:t>84</a:t>
            </a:fld>
            <a:endParaRPr lang="en-US"/>
          </a:p>
        </p:txBody>
      </p:sp>
      <p:sp>
        <p:nvSpPr>
          <p:cNvPr id="445442" name="Rectangle 2"/>
          <p:cNvSpPr>
            <a:spLocks noGrp="1" noRot="1" noChangeAspect="1" noChangeArrowheads="1" noTextEdit="1"/>
          </p:cNvSpPr>
          <p:nvPr>
            <p:ph type="sldImg"/>
          </p:nvPr>
        </p:nvSpPr>
        <p:spPr>
          <a:ln/>
        </p:spPr>
      </p:sp>
      <p:sp>
        <p:nvSpPr>
          <p:cNvPr id="4454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4224490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E7FFA63-0553-4672-B9A4-86C1949D8944}" type="slidenum">
              <a:rPr lang="en-US"/>
              <a:pPr/>
              <a:t>85</a:t>
            </a:fld>
            <a:endParaRPr lang="en-US"/>
          </a:p>
        </p:txBody>
      </p:sp>
      <p:sp>
        <p:nvSpPr>
          <p:cNvPr id="242690" name="Rectangle 2"/>
          <p:cNvSpPr>
            <a:spLocks noGrp="1" noRot="1" noChangeAspect="1" noChangeArrowheads="1" noTextEdit="1"/>
          </p:cNvSpPr>
          <p:nvPr>
            <p:ph type="sldImg"/>
          </p:nvPr>
        </p:nvSpPr>
        <p:spPr>
          <a:ln/>
        </p:spPr>
      </p:sp>
      <p:sp>
        <p:nvSpPr>
          <p:cNvPr id="2426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2459499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F27944D-C871-46C3-B21D-B45D0D3424E9}" type="slidenum">
              <a:rPr lang="en-US"/>
              <a:pPr/>
              <a:t>86</a:t>
            </a:fld>
            <a:endParaRPr lang="en-US"/>
          </a:p>
        </p:txBody>
      </p:sp>
      <p:sp>
        <p:nvSpPr>
          <p:cNvPr id="455682" name="Rectangle 2"/>
          <p:cNvSpPr>
            <a:spLocks noGrp="1" noRot="1" noChangeAspect="1" noChangeArrowheads="1" noTextEdit="1"/>
          </p:cNvSpPr>
          <p:nvPr>
            <p:ph type="sldImg"/>
          </p:nvPr>
        </p:nvSpPr>
        <p:spPr>
          <a:ln/>
        </p:spPr>
      </p:sp>
      <p:sp>
        <p:nvSpPr>
          <p:cNvPr id="45568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27988615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AA92259-8FD7-4193-83AA-C0FC1C2B363D}" type="slidenum">
              <a:rPr lang="en-US"/>
              <a:pPr/>
              <a:t>87</a:t>
            </a:fld>
            <a:endParaRPr lang="en-US"/>
          </a:p>
        </p:txBody>
      </p:sp>
      <p:sp>
        <p:nvSpPr>
          <p:cNvPr id="457730" name="Rectangle 2"/>
          <p:cNvSpPr>
            <a:spLocks noGrp="1" noRot="1" noChangeAspect="1" noChangeArrowheads="1" noTextEdit="1"/>
          </p:cNvSpPr>
          <p:nvPr>
            <p:ph type="sldImg"/>
          </p:nvPr>
        </p:nvSpPr>
        <p:spPr>
          <a:ln/>
        </p:spPr>
      </p:sp>
      <p:sp>
        <p:nvSpPr>
          <p:cNvPr id="45773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79047916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4767CB-02FE-44B9-8B76-708D71E74B1F}" type="slidenum">
              <a:rPr lang="en-US"/>
              <a:pPr/>
              <a:t>88</a:t>
            </a:fld>
            <a:endParaRPr lang="en-US"/>
          </a:p>
        </p:txBody>
      </p:sp>
      <p:sp>
        <p:nvSpPr>
          <p:cNvPr id="271362" name="Rectangle 2"/>
          <p:cNvSpPr>
            <a:spLocks noGrp="1" noRot="1" noChangeAspect="1" noChangeArrowheads="1" noTextEdit="1"/>
          </p:cNvSpPr>
          <p:nvPr>
            <p:ph type="sldImg"/>
          </p:nvPr>
        </p:nvSpPr>
        <p:spPr>
          <a:ln/>
        </p:spPr>
      </p:sp>
      <p:sp>
        <p:nvSpPr>
          <p:cNvPr id="2713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39538176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E9C5B2E-1D42-4FA1-A603-04D64CFCBEC3}" type="slidenum">
              <a:rPr lang="en-US"/>
              <a:pPr/>
              <a:t>89</a:t>
            </a:fld>
            <a:endParaRPr lang="en-US"/>
          </a:p>
        </p:txBody>
      </p:sp>
      <p:sp>
        <p:nvSpPr>
          <p:cNvPr id="366594" name="Rectangle 2"/>
          <p:cNvSpPr>
            <a:spLocks noGrp="1" noRot="1" noChangeAspect="1" noChangeArrowheads="1" noTextEdit="1"/>
          </p:cNvSpPr>
          <p:nvPr>
            <p:ph type="sldImg"/>
          </p:nvPr>
        </p:nvSpPr>
        <p:spPr>
          <a:ln/>
        </p:spPr>
      </p:sp>
      <p:sp>
        <p:nvSpPr>
          <p:cNvPr id="36659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6765100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C6BD12-CB09-449B-A16E-D93B4F6F81DD}" type="slidenum">
              <a:rPr lang="en-US"/>
              <a:pPr/>
              <a:t>9</a:t>
            </a:fld>
            <a:endParaRPr lang="en-US"/>
          </a:p>
        </p:txBody>
      </p:sp>
      <p:sp>
        <p:nvSpPr>
          <p:cNvPr id="718850" name="Rectangle 2"/>
          <p:cNvSpPr>
            <a:spLocks noGrp="1" noRot="1" noChangeAspect="1" noChangeArrowheads="1" noTextEdit="1"/>
          </p:cNvSpPr>
          <p:nvPr>
            <p:ph type="sldImg"/>
          </p:nvPr>
        </p:nvSpPr>
        <p:spPr>
          <a:ln/>
        </p:spPr>
      </p:sp>
      <p:sp>
        <p:nvSpPr>
          <p:cNvPr id="71885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35428656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C22B38-EE1F-4543-BD6D-B041103D7047}" type="slidenum">
              <a:rPr lang="en-US"/>
              <a:pPr/>
              <a:t>90</a:t>
            </a:fld>
            <a:endParaRPr lang="en-US"/>
          </a:p>
        </p:txBody>
      </p:sp>
      <p:sp>
        <p:nvSpPr>
          <p:cNvPr id="461826" name="Rectangle 2"/>
          <p:cNvSpPr>
            <a:spLocks noGrp="1" noRot="1" noChangeAspect="1" noChangeArrowheads="1" noTextEdit="1"/>
          </p:cNvSpPr>
          <p:nvPr>
            <p:ph type="sldImg"/>
          </p:nvPr>
        </p:nvSpPr>
        <p:spPr>
          <a:ln/>
        </p:spPr>
      </p:sp>
      <p:sp>
        <p:nvSpPr>
          <p:cNvPr id="4618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28032992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19787EB-FD15-4DCF-9C42-609A25AEC536}" type="slidenum">
              <a:rPr lang="en-US"/>
              <a:pPr/>
              <a:t>91</a:t>
            </a:fld>
            <a:endParaRPr lang="en-US"/>
          </a:p>
        </p:txBody>
      </p:sp>
      <p:sp>
        <p:nvSpPr>
          <p:cNvPr id="691202" name="Rectangle 2"/>
          <p:cNvSpPr>
            <a:spLocks noGrp="1" noRot="1" noChangeAspect="1" noChangeArrowheads="1" noTextEdit="1"/>
          </p:cNvSpPr>
          <p:nvPr>
            <p:ph type="sldImg"/>
          </p:nvPr>
        </p:nvSpPr>
        <p:spPr>
          <a:ln/>
        </p:spPr>
      </p:sp>
      <p:sp>
        <p:nvSpPr>
          <p:cNvPr id="6912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72709601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C3023C1-C93E-464C-80A3-D1D54BD59523}" type="slidenum">
              <a:rPr lang="en-US"/>
              <a:pPr/>
              <a:t>92</a:t>
            </a:fld>
            <a:endParaRPr lang="en-US"/>
          </a:p>
        </p:txBody>
      </p:sp>
      <p:sp>
        <p:nvSpPr>
          <p:cNvPr id="263170" name="Rectangle 2"/>
          <p:cNvSpPr>
            <a:spLocks noGrp="1" noRot="1" noChangeAspect="1" noChangeArrowheads="1" noTextEdit="1"/>
          </p:cNvSpPr>
          <p:nvPr>
            <p:ph type="sldImg"/>
          </p:nvPr>
        </p:nvSpPr>
        <p:spPr>
          <a:ln/>
        </p:spPr>
      </p:sp>
      <p:sp>
        <p:nvSpPr>
          <p:cNvPr id="2631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13829424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B054549-BFA5-41F1-AA88-6BFF6AAAF1AC}" type="slidenum">
              <a:rPr lang="en-US"/>
              <a:pPr/>
              <a:t>93</a:t>
            </a:fld>
            <a:endParaRPr lang="en-US"/>
          </a:p>
        </p:txBody>
      </p:sp>
      <p:sp>
        <p:nvSpPr>
          <p:cNvPr id="267266" name="Rectangle 2"/>
          <p:cNvSpPr>
            <a:spLocks noGrp="1" noRot="1" noChangeAspect="1" noChangeArrowheads="1" noTextEdit="1"/>
          </p:cNvSpPr>
          <p:nvPr>
            <p:ph type="sldImg"/>
          </p:nvPr>
        </p:nvSpPr>
        <p:spPr>
          <a:ln/>
        </p:spPr>
      </p:sp>
      <p:sp>
        <p:nvSpPr>
          <p:cNvPr id="2672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51712310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A9A29EE-BE6F-4193-840E-F1645C870DAA}" type="slidenum">
              <a:rPr lang="en-US"/>
              <a:pPr/>
              <a:t>94</a:t>
            </a:fld>
            <a:endParaRPr lang="en-US"/>
          </a:p>
        </p:txBody>
      </p:sp>
      <p:sp>
        <p:nvSpPr>
          <p:cNvPr id="268290" name="Rectangle 2"/>
          <p:cNvSpPr>
            <a:spLocks noGrp="1" noRot="1" noChangeAspect="1" noChangeArrowheads="1" noTextEdit="1"/>
          </p:cNvSpPr>
          <p:nvPr>
            <p:ph type="sldImg"/>
          </p:nvPr>
        </p:nvSpPr>
        <p:spPr>
          <a:ln/>
        </p:spPr>
      </p:sp>
      <p:sp>
        <p:nvSpPr>
          <p:cNvPr id="2682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57481567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09F288C-7A7F-4850-B484-4AE579EB4FC7}" type="slidenum">
              <a:rPr lang="en-US"/>
              <a:pPr/>
              <a:t>95</a:t>
            </a:fld>
            <a:endParaRPr lang="en-US"/>
          </a:p>
        </p:txBody>
      </p:sp>
      <p:sp>
        <p:nvSpPr>
          <p:cNvPr id="269314" name="Rectangle 2"/>
          <p:cNvSpPr>
            <a:spLocks noGrp="1" noRot="1" noChangeAspect="1" noChangeArrowheads="1" noTextEdit="1"/>
          </p:cNvSpPr>
          <p:nvPr>
            <p:ph type="sldImg"/>
          </p:nvPr>
        </p:nvSpPr>
        <p:spPr>
          <a:ln/>
        </p:spPr>
      </p:sp>
      <p:sp>
        <p:nvSpPr>
          <p:cNvPr id="26931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88790203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DAFBC2-8F90-4E77-93B7-7D3A50923F63}" type="slidenum">
              <a:rPr lang="en-US"/>
              <a:pPr/>
              <a:t>96</a:t>
            </a:fld>
            <a:endParaRPr lang="en-US"/>
          </a:p>
        </p:txBody>
      </p:sp>
      <p:sp>
        <p:nvSpPr>
          <p:cNvPr id="526338" name="Rectangle 2"/>
          <p:cNvSpPr>
            <a:spLocks noGrp="1" noRot="1" noChangeAspect="1" noChangeArrowheads="1" noTextEdit="1"/>
          </p:cNvSpPr>
          <p:nvPr>
            <p:ph type="sldImg"/>
          </p:nvPr>
        </p:nvSpPr>
        <p:spPr>
          <a:ln/>
        </p:spPr>
      </p:sp>
      <p:sp>
        <p:nvSpPr>
          <p:cNvPr id="52633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4002550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B4C9905-1BC0-47F2-A299-5E542D1E6F65}" type="slidenum">
              <a:rPr lang="en-US"/>
              <a:pPr/>
              <a:t>97</a:t>
            </a:fld>
            <a:endParaRPr lang="en-US"/>
          </a:p>
        </p:txBody>
      </p:sp>
      <p:sp>
        <p:nvSpPr>
          <p:cNvPr id="247810" name="Rectangle 2"/>
          <p:cNvSpPr>
            <a:spLocks noGrp="1" noRot="1" noChangeAspect="1" noChangeArrowheads="1" noTextEdit="1"/>
          </p:cNvSpPr>
          <p:nvPr>
            <p:ph type="sldImg"/>
          </p:nvPr>
        </p:nvSpPr>
        <p:spPr>
          <a:ln/>
        </p:spPr>
      </p:sp>
      <p:sp>
        <p:nvSpPr>
          <p:cNvPr id="24781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74308978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CA0105-BBF3-46F4-AA4B-5768166406B3}" type="slidenum">
              <a:rPr lang="en-US"/>
              <a:pPr/>
              <a:t>98</a:t>
            </a:fld>
            <a:endParaRPr lang="en-US"/>
          </a:p>
        </p:txBody>
      </p:sp>
      <p:sp>
        <p:nvSpPr>
          <p:cNvPr id="307202" name="Rectangle 2"/>
          <p:cNvSpPr>
            <a:spLocks noGrp="1" noRot="1" noChangeAspect="1" noChangeArrowheads="1" noTextEdit="1"/>
          </p:cNvSpPr>
          <p:nvPr>
            <p:ph type="sldImg"/>
          </p:nvPr>
        </p:nvSpPr>
        <p:spPr>
          <a:ln/>
        </p:spPr>
      </p:sp>
      <p:sp>
        <p:nvSpPr>
          <p:cNvPr id="3072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55282441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E38DE0F-7939-41DC-BAE5-E96EADEA7207}" type="slidenum">
              <a:rPr lang="en-US"/>
              <a:pPr/>
              <a:t>99</a:t>
            </a:fld>
            <a:endParaRPr lang="en-US"/>
          </a:p>
        </p:txBody>
      </p:sp>
      <p:sp>
        <p:nvSpPr>
          <p:cNvPr id="463874" name="Rectangle 2"/>
          <p:cNvSpPr>
            <a:spLocks noGrp="1" noRot="1" noChangeAspect="1" noChangeArrowheads="1" noTextEdit="1"/>
          </p:cNvSpPr>
          <p:nvPr>
            <p:ph type="sldImg"/>
          </p:nvPr>
        </p:nvSpPr>
        <p:spPr>
          <a:ln/>
        </p:spPr>
      </p:sp>
      <p:sp>
        <p:nvSpPr>
          <p:cNvPr id="4638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6035190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733F335-8E80-4EB9-9017-11BB9D4393DA}"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B366D71-7C20-4130-9D15-CA794A9A26D2}"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5C7BDBC-B5C0-4F0D-AC93-E111EEE0D6EE}"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0"/>
            <a:ext cx="4038600" cy="4525963"/>
          </a:xfrm>
        </p:spPr>
        <p:txBody>
          <a:bodyPr/>
          <a:lstStyle/>
          <a:p>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87E06136-11A8-4DB1-916F-08FF3F0C340F}"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1760FE46-034E-45DF-8E5B-777970BF8C63}"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B4D24F74-1675-4F01-9C20-E622F2C53CC7}"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1E3AC10-8395-485F-A661-567C1E064D38}"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D8491B5-79F0-4923-ACDE-E99771BDBE0D}"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5316E54-C8C4-4DCC-AC00-44E099FD7C0A}"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CFF97301-1831-4D74-A2C7-F0A1B3AA4E95}"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30D28096-7681-4025-A216-7B4AD7F702B0}"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0392FD6F-F9D5-4FEC-87F9-1E887AE3FF5C}"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524A526-4AB3-4FBB-A487-CB286D602D52}"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2B60CAA-6793-486D-9CFC-E283F196427B}"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cstate="print"/>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79990F9E-17D9-43D4-900E-C02C49F4C70C}"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video" Target="file:///C:\Documents%20and%20Settings\row1.BIOPL-A-55\My%20Documents\My%20Videos\chloroplasts.wmv"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03.xml"/><Relationship Id="rId1" Type="http://schemas.openxmlformats.org/officeDocument/2006/relationships/slideLayout" Target="../slideLayouts/slideLayout2.xml"/><Relationship Id="rId4" Type="http://schemas.openxmlformats.org/officeDocument/2006/relationships/image" Target="../media/image139.jpeg"/></Relationships>
</file>

<file path=ppt/slides/_rels/slide104.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04.xml"/><Relationship Id="rId1" Type="http://schemas.openxmlformats.org/officeDocument/2006/relationships/slideLayout" Target="../slideLayouts/slideLayout2.xml"/><Relationship Id="rId4" Type="http://schemas.openxmlformats.org/officeDocument/2006/relationships/comments" Target="../comments/comment18.xml"/></Relationships>
</file>

<file path=ppt/slides/_rels/slide105.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05.xml"/><Relationship Id="rId1" Type="http://schemas.openxmlformats.org/officeDocument/2006/relationships/slideLayout" Target="../slideLayouts/slideLayout2.xml"/><Relationship Id="rId4" Type="http://schemas.openxmlformats.org/officeDocument/2006/relationships/image" Target="../media/image142.png"/></Relationships>
</file>

<file path=ppt/slides/_rels/slide106.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06.xml"/><Relationship Id="rId1" Type="http://schemas.openxmlformats.org/officeDocument/2006/relationships/slideLayout" Target="../slideLayouts/slideLayout2.xml"/><Relationship Id="rId4" Type="http://schemas.openxmlformats.org/officeDocument/2006/relationships/image" Target="../media/image144.wmf"/></Relationships>
</file>

<file path=ppt/slides/_rels/slide107.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07.xml"/><Relationship Id="rId1" Type="http://schemas.openxmlformats.org/officeDocument/2006/relationships/slideLayout" Target="../slideLayouts/slideLayout2.xml"/><Relationship Id="rId4" Type="http://schemas.openxmlformats.org/officeDocument/2006/relationships/image" Target="../media/image146.png"/></Relationships>
</file>

<file path=ppt/slides/_rels/slide108.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14.xml"/><Relationship Id="rId1" Type="http://schemas.openxmlformats.org/officeDocument/2006/relationships/slideLayout" Target="../slideLayouts/slideLayout2.xml"/><Relationship Id="rId4" Type="http://schemas.openxmlformats.org/officeDocument/2006/relationships/image" Target="../media/image154.jpeg"/></Relationships>
</file>

<file path=ppt/slides/_rels/slide115.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16.xml"/><Relationship Id="rId1" Type="http://schemas.openxmlformats.org/officeDocument/2006/relationships/slideLayout" Target="../slideLayouts/slideLayout2.xml"/><Relationship Id="rId4" Type="http://schemas.openxmlformats.org/officeDocument/2006/relationships/image" Target="../media/image157.jpeg"/></Relationships>
</file>

<file path=ppt/slides/_rels/slide117.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18.xml"/><Relationship Id="rId1" Type="http://schemas.openxmlformats.org/officeDocument/2006/relationships/slideLayout" Target="../slideLayouts/slideLayout2.xml"/><Relationship Id="rId4" Type="http://schemas.openxmlformats.org/officeDocument/2006/relationships/image" Target="../media/image160.png"/></Relationships>
</file>

<file path=ppt/slides/_rels/slide119.xml.rels><?xml version="1.0" encoding="UTF-8" standalone="yes"?>
<Relationships xmlns="http://schemas.openxmlformats.org/package/2006/relationships"><Relationship Id="rId3" Type="http://schemas.openxmlformats.org/officeDocument/2006/relationships/image" Target="../media/image161.wmf"/><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120.xml"/><Relationship Id="rId2" Type="http://schemas.openxmlformats.org/officeDocument/2006/relationships/slideLayout" Target="../slideLayouts/slideLayout13.xml"/><Relationship Id="rId1" Type="http://schemas.openxmlformats.org/officeDocument/2006/relationships/vmlDrawing" Target="../drawings/vmlDrawing1.vml"/><Relationship Id="rId5" Type="http://schemas.openxmlformats.org/officeDocument/2006/relationships/image" Target="../media/image162.wmf"/><Relationship Id="rId4" Type="http://schemas.openxmlformats.org/officeDocument/2006/relationships/oleObject" Target="../embeddings/oleObject1.bin"/></Relationships>
</file>

<file path=ppt/slides/_rels/slide121.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21.xml"/><Relationship Id="rId1" Type="http://schemas.openxmlformats.org/officeDocument/2006/relationships/slideLayout" Target="../slideLayouts/slideLayout2.xml"/><Relationship Id="rId5" Type="http://schemas.openxmlformats.org/officeDocument/2006/relationships/image" Target="../media/image165.jpeg"/><Relationship Id="rId4" Type="http://schemas.openxmlformats.org/officeDocument/2006/relationships/image" Target="../media/image164.png"/></Relationships>
</file>

<file path=ppt/slides/_rels/slide122.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23.xml"/><Relationship Id="rId1" Type="http://schemas.openxmlformats.org/officeDocument/2006/relationships/slideLayout" Target="../slideLayouts/slideLayout2.xml"/><Relationship Id="rId4" Type="http://schemas.openxmlformats.org/officeDocument/2006/relationships/image" Target="../media/image168.jpeg"/></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25.xml"/><Relationship Id="rId1" Type="http://schemas.openxmlformats.org/officeDocument/2006/relationships/slideLayout" Target="../slideLayouts/slideLayout2.xml"/><Relationship Id="rId4" Type="http://schemas.openxmlformats.org/officeDocument/2006/relationships/image" Target="../media/image170.jpeg"/></Relationships>
</file>

<file path=ppt/slides/_rels/slide126.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26.xml"/><Relationship Id="rId1" Type="http://schemas.openxmlformats.org/officeDocument/2006/relationships/slideLayout" Target="../slideLayouts/slideLayout2.xml"/><Relationship Id="rId4" Type="http://schemas.openxmlformats.org/officeDocument/2006/relationships/image" Target="../media/image172.jpeg"/></Relationships>
</file>

<file path=ppt/slides/_rels/slide127.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127.xml"/><Relationship Id="rId1" Type="http://schemas.openxmlformats.org/officeDocument/2006/relationships/slideLayout" Target="../slideLayouts/slideLayout2.xml"/><Relationship Id="rId4" Type="http://schemas.openxmlformats.org/officeDocument/2006/relationships/image" Target="../media/image174.jpeg"/></Relationships>
</file>

<file path=ppt/slides/_rels/slide128.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audio" Target="file:///C:\Documents%20and%20Settings\row1.BIOPL-A-55\My%20Documents\My%20Music\biog%201110music\02%20Money%20Changes%20Everything.wma" TargetMode="External"/><Relationship Id="rId5" Type="http://schemas.openxmlformats.org/officeDocument/2006/relationships/image" Target="../media/image5.png"/><Relationship Id="rId4" Type="http://schemas.openxmlformats.org/officeDocument/2006/relationships/image" Target="../media/image10.jpeg"/></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130.xml"/><Relationship Id="rId2" Type="http://schemas.openxmlformats.org/officeDocument/2006/relationships/slideLayout" Target="../slideLayouts/slideLayout12.xml"/><Relationship Id="rId1" Type="http://schemas.openxmlformats.org/officeDocument/2006/relationships/video" Target="file:///C:\Documents%20and%20Settings\row1.BIOPL-A-55\My%20Documents\My%20Videos\oxygen-GFPmito.wmv" TargetMode="External"/><Relationship Id="rId4" Type="http://schemas.openxmlformats.org/officeDocument/2006/relationships/image" Target="../media/image177.png"/></Relationships>
</file>

<file path=ppt/slides/_rels/slide131.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32.xml"/><Relationship Id="rId1" Type="http://schemas.openxmlformats.org/officeDocument/2006/relationships/slideLayout" Target="../slideLayouts/slideLayout2.xml"/><Relationship Id="rId4" Type="http://schemas.openxmlformats.org/officeDocument/2006/relationships/comments" Target="../comments/comment19.xml"/></Relationships>
</file>

<file path=ppt/slides/_rels/slide133.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87.wmf"/><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88.wmf"/><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143.xml"/><Relationship Id="rId1" Type="http://schemas.openxmlformats.org/officeDocument/2006/relationships/slideLayout" Target="../slideLayouts/slideLayout2.xml"/><Relationship Id="rId4" Type="http://schemas.openxmlformats.org/officeDocument/2006/relationships/comments" Target="../comments/comment20.xml"/></Relationships>
</file>

<file path=ppt/slides/_rels/slide144.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146.xml"/><Relationship Id="rId1" Type="http://schemas.openxmlformats.org/officeDocument/2006/relationships/slideLayout" Target="../slideLayouts/slideLayout2.xml"/><Relationship Id="rId4" Type="http://schemas.openxmlformats.org/officeDocument/2006/relationships/image" Target="../media/image193.png"/></Relationships>
</file>

<file path=ppt/slides/_rels/slide147.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147.xml"/><Relationship Id="rId1" Type="http://schemas.openxmlformats.org/officeDocument/2006/relationships/slideLayout" Target="../slideLayouts/slideLayout2.xml"/><Relationship Id="rId5" Type="http://schemas.openxmlformats.org/officeDocument/2006/relationships/comments" Target="../comments/comment21.xml"/><Relationship Id="rId4" Type="http://schemas.openxmlformats.org/officeDocument/2006/relationships/image" Target="../media/image195.jpeg"/></Relationships>
</file>

<file path=ppt/slides/_rels/slide148.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148.xml"/><Relationship Id="rId1" Type="http://schemas.openxmlformats.org/officeDocument/2006/relationships/slideLayout" Target="../slideLayouts/slideLayout2.xml"/><Relationship Id="rId6" Type="http://schemas.openxmlformats.org/officeDocument/2006/relationships/comments" Target="../comments/comment22.xml"/><Relationship Id="rId5" Type="http://schemas.openxmlformats.org/officeDocument/2006/relationships/hyperlink" Target="http://www.youtube.com/watch?v=ygtX2miwU5I" TargetMode="External"/><Relationship Id="rId4" Type="http://schemas.openxmlformats.org/officeDocument/2006/relationships/image" Target="../media/image197.jpeg"/></Relationships>
</file>

<file path=ppt/slides/_rels/slide149.xml.rels><?xml version="1.0" encoding="UTF-8" standalone="yes"?>
<Relationships xmlns="http://schemas.openxmlformats.org/package/2006/relationships"><Relationship Id="rId3" Type="http://schemas.openxmlformats.org/officeDocument/2006/relationships/notesSlide" Target="../notesSlides/notesSlide149.xml"/><Relationship Id="rId2" Type="http://schemas.openxmlformats.org/officeDocument/2006/relationships/slideLayout" Target="../slideLayouts/slideLayout13.xml"/><Relationship Id="rId1" Type="http://schemas.openxmlformats.org/officeDocument/2006/relationships/vmlDrawing" Target="../drawings/vmlDrawing2.vml"/><Relationship Id="rId6" Type="http://schemas.openxmlformats.org/officeDocument/2006/relationships/image" Target="../media/image198.emf"/><Relationship Id="rId5" Type="http://schemas.openxmlformats.org/officeDocument/2006/relationships/oleObject" Target="../embeddings/Microsoft_Excel_97-2003_Worksheet1.xls"/><Relationship Id="rId4" Type="http://schemas.openxmlformats.org/officeDocument/2006/relationships/oleObject" Target="../embeddings/oleObject2.bin"/></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audio" Target="file:///C:\Documents%20and%20Settings\row1.BIOPL-A-55\My%20Documents\My%20Music\biog%201110music\01%20Happy%20Birthday%20And%20Thanks%20For%20The%20Memory.wma" TargetMode="External"/><Relationship Id="rId6" Type="http://schemas.openxmlformats.org/officeDocument/2006/relationships/image" Target="../media/image5.png"/><Relationship Id="rId5" Type="http://schemas.openxmlformats.org/officeDocument/2006/relationships/image" Target="../media/image13.jpeg"/><Relationship Id="rId4" Type="http://schemas.openxmlformats.org/officeDocument/2006/relationships/image" Target="../media/image12.jpeg"/></Relationships>
</file>

<file path=ppt/slides/_rels/slide150.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hyperlink" Target="http://upload.wikimedia.org/wikipedia/commons/f/ff/BlackbodySpectrum_loglog_150dpi_en.png" TargetMode="External"/><Relationship Id="rId2" Type="http://schemas.openxmlformats.org/officeDocument/2006/relationships/notesSlide" Target="../notesSlides/notesSlide152.xml"/><Relationship Id="rId1" Type="http://schemas.openxmlformats.org/officeDocument/2006/relationships/slideLayout" Target="../slideLayouts/slideLayout2.xml"/><Relationship Id="rId5" Type="http://schemas.openxmlformats.org/officeDocument/2006/relationships/comments" Target="../comments/comment23.xml"/><Relationship Id="rId4" Type="http://schemas.openxmlformats.org/officeDocument/2006/relationships/image" Target="../media/image201.png"/></Relationships>
</file>

<file path=ppt/slides/_rels/slide153.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154.xml"/><Relationship Id="rId1" Type="http://schemas.openxmlformats.org/officeDocument/2006/relationships/slideLayout" Target="../slideLayouts/slideLayout2.xml"/><Relationship Id="rId5" Type="http://schemas.openxmlformats.org/officeDocument/2006/relationships/image" Target="../media/image205.jpeg"/><Relationship Id="rId4" Type="http://schemas.openxmlformats.org/officeDocument/2006/relationships/image" Target="../media/image204.jpeg"/></Relationships>
</file>

<file path=ppt/slides/_rels/slide155.xml.rels><?xml version="1.0" encoding="UTF-8" standalone="yes"?>
<Relationships xmlns="http://schemas.openxmlformats.org/package/2006/relationships"><Relationship Id="rId3" Type="http://schemas.openxmlformats.org/officeDocument/2006/relationships/comments" Target="../comments/comment24.xml"/><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notesSlide" Target="../notesSlides/notesSlide159.xml"/><Relationship Id="rId1" Type="http://schemas.openxmlformats.org/officeDocument/2006/relationships/slideLayout" Target="../slideLayouts/slideLayout2.xml"/><Relationship Id="rId4" Type="http://schemas.openxmlformats.org/officeDocument/2006/relationships/image" Target="../media/image209.jpeg"/></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160.xml.rels><?xml version="1.0" encoding="UTF-8" standalone="yes"?>
<Relationships xmlns="http://schemas.openxmlformats.org/package/2006/relationships"><Relationship Id="rId3" Type="http://schemas.openxmlformats.org/officeDocument/2006/relationships/notesSlide" Target="../notesSlides/notesSlide160.xml"/><Relationship Id="rId7" Type="http://schemas.openxmlformats.org/officeDocument/2006/relationships/comments" Target="../comments/comment25.xml"/><Relationship Id="rId2" Type="http://schemas.openxmlformats.org/officeDocument/2006/relationships/slideLayout" Target="../slideLayouts/slideLayout14.xml"/><Relationship Id="rId1" Type="http://schemas.openxmlformats.org/officeDocument/2006/relationships/vmlDrawing" Target="../drawings/vmlDrawing3.vml"/><Relationship Id="rId6" Type="http://schemas.openxmlformats.org/officeDocument/2006/relationships/image" Target="../media/image210.emf"/><Relationship Id="rId5" Type="http://schemas.openxmlformats.org/officeDocument/2006/relationships/oleObject" Target="../embeddings/Microsoft_Excel_97-2003_Worksheet2.xls"/><Relationship Id="rId4" Type="http://schemas.openxmlformats.org/officeDocument/2006/relationships/oleObject" Target="../embeddings/oleObject3.bin"/></Relationships>
</file>

<file path=ppt/slides/_rels/slide161.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163.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notesSlide" Target="../notesSlides/notesSlide165.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notesSlide" Target="../notesSlides/notesSlide166.xml"/><Relationship Id="rId2" Type="http://schemas.openxmlformats.org/officeDocument/2006/relationships/slideLayout" Target="../slideLayouts/slideLayout2.xml"/><Relationship Id="rId1" Type="http://schemas.openxmlformats.org/officeDocument/2006/relationships/audio" Target="file:///C:\Documents%20and%20Settings\row1.BIOPL-A-55\My%20Documents\My%20Music\biog%201110music\03%20Time%20After%20Time.wma" TargetMode="External"/><Relationship Id="rId5" Type="http://schemas.openxmlformats.org/officeDocument/2006/relationships/image" Target="../media/image5.png"/><Relationship Id="rId4" Type="http://schemas.openxmlformats.org/officeDocument/2006/relationships/image" Target="../media/image215.jpeg"/></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comments" Target="../comments/comment2.xml"/><Relationship Id="rId4" Type="http://schemas.openxmlformats.org/officeDocument/2006/relationships/image" Target="../media/image16.wmf"/></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w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hyperlink" Target="http://www.sciencedirect.com/science?_ob=MiamiCaptionURL&amp;_method=retrieve&amp;_udi=B6SYS-4V59VC1-1&amp;_image=B6SYS-4V59VC1-1-D&amp;_ba=&amp;_user=492137&amp;_rdoc=1&amp;_fmt=full&amp;_orig=search&amp;_cdi=4842&amp;view=c&amp;_isHiQual=Y&amp;_acct=C000022719&amp;_version=1&amp;_urlVersion=0&amp;_userid=492137&amp;md5=0b0a9c0f2b042698f8d5eaa706a46d0f"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hyperlink" Target="http://www.la-ptg.org/resources/membership.asp" TargetMode="External"/><Relationship Id="rId3" Type="http://schemas.openxmlformats.org/officeDocument/2006/relationships/image" Target="../media/image28.jpeg"/><Relationship Id="rId7"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hyperlink" Target="http://www.la-ptg.org/" TargetMode="External"/><Relationship Id="rId4" Type="http://schemas.openxmlformats.org/officeDocument/2006/relationships/hyperlink" Target="http://www.pianoacoustics.com/states.htm" TargetMode="External"/><Relationship Id="rId9"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comments" Target="../comments/comment3.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2.xml"/><Relationship Id="rId1" Type="http://schemas.openxmlformats.org/officeDocument/2006/relationships/video" Target="file:///C:\Documents%20and%20Settings\row1.BIOPL-A-55\My%20Documents\Desktop\Library%20Talk%202009\ChlamyHegemannlab.wmv" TargetMode="External"/><Relationship Id="rId5" Type="http://schemas.openxmlformats.org/officeDocument/2006/relationships/comments" Target="../comments/comment4.xml"/><Relationship Id="rId4" Type="http://schemas.openxmlformats.org/officeDocument/2006/relationships/image" Target="../media/image47.png"/></Relationships>
</file>

<file path=ppt/slides/_rels/slide44.x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comments" Target="../comments/comment5.xml"/></Relationships>
</file>

<file path=ppt/slides/_rels/slide45.xml.rels><?xml version="1.0" encoding="UTF-8" standalone="yes"?>
<Relationships xmlns="http://schemas.openxmlformats.org/package/2006/relationships"><Relationship Id="rId3" Type="http://schemas.openxmlformats.org/officeDocument/2006/relationships/hyperlink" Target="http://www.sciencedirect.com.proxy.library.cornell.edu/science?_ob=MiamiCaptionURL&amp;_method=retrieve&amp;_udi=B6VRT-4VP0Y2H-B&amp;_image=B6VRT-4VP0Y2H-B-4&amp;_ba=&amp;_user=492137&amp;_rdoc=1&amp;_fmt=full&amp;_orig=search&amp;_cdi=6243&amp;view=c&amp;_isHiQual=Y&amp;_acct=C000022719&amp;_version=1&amp;_urlVersion=0&amp;_userid=492137&amp;md5=f823c0b1e4c5e0de9fa9d7e127aacb4f"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comments" Target="../comments/comment6.xml"/><Relationship Id="rId4" Type="http://schemas.openxmlformats.org/officeDocument/2006/relationships/image" Target="../media/image51.png"/></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comments" Target="../comments/comment7.xml"/><Relationship Id="rId4" Type="http://schemas.openxmlformats.org/officeDocument/2006/relationships/image" Target="../media/image54.wmf"/></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comments" Target="../comments/comment8.xml"/></Relationships>
</file>

<file path=ppt/slides/_rels/slide5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audio" Target="file:///C:\Documents%20and%20Settings\row1.BIOPL-A-55\My%20Documents\My%20Music\biog%201110music\01%20Galileo.wma" TargetMode="External"/><Relationship Id="rId5" Type="http://schemas.openxmlformats.org/officeDocument/2006/relationships/image" Target="../media/image5.png"/><Relationship Id="rId4" Type="http://schemas.openxmlformats.org/officeDocument/2006/relationships/image" Target="../media/image4.jpeg"/></Relationships>
</file>

<file path=ppt/slides/_rels/slide6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jpe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62.xml.rels><?xml version="1.0" encoding="UTF-8" standalone="yes"?>
<Relationships xmlns="http://schemas.openxmlformats.org/package/2006/relationships"><Relationship Id="rId3" Type="http://schemas.openxmlformats.org/officeDocument/2006/relationships/image" Target="../media/image71.gif"/><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comments" Target="../comments/comment9.xml"/><Relationship Id="rId4" Type="http://schemas.openxmlformats.org/officeDocument/2006/relationships/image" Target="../media/image72.jpeg"/></Relationships>
</file>

<file path=ppt/slides/_rels/slide63.xml.rels><?xml version="1.0" encoding="UTF-8" standalone="yes"?>
<Relationships xmlns="http://schemas.openxmlformats.org/package/2006/relationships"><Relationship Id="rId3" Type="http://schemas.openxmlformats.org/officeDocument/2006/relationships/image" Target="../media/image71.gif"/><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comments" Target="../comments/comment10.xml"/><Relationship Id="rId4" Type="http://schemas.openxmlformats.org/officeDocument/2006/relationships/image" Target="../media/image72.jpeg"/></Relationships>
</file>

<file path=ppt/slides/_rels/slide6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6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6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6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7.xml"/><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8.jpeg"/></Relationships>
</file>

<file path=ppt/slides/_rels/slide6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comments" Target="../comments/comment11.xml"/><Relationship Id="rId5" Type="http://schemas.openxmlformats.org/officeDocument/2006/relationships/image" Target="../media/image82.png"/><Relationship Id="rId4" Type="http://schemas.openxmlformats.org/officeDocument/2006/relationships/image" Target="../media/image81.png"/></Relationships>
</file>

<file path=ppt/slides/_rels/slide6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84.wmf"/><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comments" Target="../comments/comment12.xml"/></Relationships>
</file>

<file path=ppt/slides/_rels/slide7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7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7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comments" Target="../comments/comment13.xml"/></Relationships>
</file>

<file path=ppt/slides/_rels/slide7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74.xml"/><Relationship Id="rId1" Type="http://schemas.openxmlformats.org/officeDocument/2006/relationships/slideLayout" Target="../slideLayouts/slideLayout2.xml"/><Relationship Id="rId5" Type="http://schemas.openxmlformats.org/officeDocument/2006/relationships/image" Target="../media/image92.jpeg"/><Relationship Id="rId4" Type="http://schemas.openxmlformats.org/officeDocument/2006/relationships/image" Target="../media/image91.jpeg"/></Relationships>
</file>

<file path=ppt/slides/_rels/slide7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93.jpeg"/></Relationships>
</file>

<file path=ppt/slides/_rels/slide76.xml.rels><?xml version="1.0" encoding="UTF-8" standalone="yes"?>
<Relationships xmlns="http://schemas.openxmlformats.org/package/2006/relationships"><Relationship Id="rId3" Type="http://schemas.openxmlformats.org/officeDocument/2006/relationships/image" Target="../media/image94.jpeg"/><Relationship Id="rId7" Type="http://schemas.openxmlformats.org/officeDocument/2006/relationships/image" Target="../media/image98.jpeg"/><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jpeg"/></Relationships>
</file>

<file path=ppt/slides/_rels/slide7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comments" Target="../comments/comment14.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comments" Target="../comments/comment15.xml"/></Relationships>
</file>

<file path=ppt/slides/_rels/slide8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82.xml"/><Relationship Id="rId1" Type="http://schemas.openxmlformats.org/officeDocument/2006/relationships/slideLayout" Target="../slideLayouts/slideLayout2.xml"/><Relationship Id="rId5" Type="http://schemas.openxmlformats.org/officeDocument/2006/relationships/image" Target="../media/image105.jpeg"/><Relationship Id="rId4" Type="http://schemas.openxmlformats.org/officeDocument/2006/relationships/hyperlink" Target="http://upload.wikimedia.org/wikipedia/commons/3/37/Mimosa-pudica-ante.jpg"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106.jpeg"/></Relationships>
</file>

<file path=ppt/slides/_rels/slide84.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84.xml"/><Relationship Id="rId1" Type="http://schemas.openxmlformats.org/officeDocument/2006/relationships/slideLayout" Target="../slideLayouts/slideLayout2.xml"/><Relationship Id="rId5" Type="http://schemas.openxmlformats.org/officeDocument/2006/relationships/comments" Target="../comments/comment16.xml"/><Relationship Id="rId4" Type="http://schemas.openxmlformats.org/officeDocument/2006/relationships/image" Target="../media/image108.jpeg"/></Relationships>
</file>

<file path=ppt/slides/_rels/slide85.xml.rels><?xml version="1.0" encoding="UTF-8" standalone="yes"?>
<Relationships xmlns="http://schemas.openxmlformats.org/package/2006/relationships"><Relationship Id="rId3" Type="http://schemas.openxmlformats.org/officeDocument/2006/relationships/hyperlink" Target="http://upload.wikimedia.org/wikipedia/commons/5/59/Pfeffer_Osmotische_Untersuchungen-5-2.png" TargetMode="External"/><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8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image" Target="../media/image113.jpeg"/></Relationships>
</file>

<file path=ppt/slides/_rels/slide8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openxmlformats.org/officeDocument/2006/relationships/image" Target="../media/image115.jpe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16.wmf"/><Relationship Id="rId2" Type="http://schemas.openxmlformats.org/officeDocument/2006/relationships/notesSlide" Target="../notesSlides/notesSlide90.xml"/><Relationship Id="rId1" Type="http://schemas.openxmlformats.org/officeDocument/2006/relationships/slideLayout" Target="../slideLayouts/slideLayout2.xml"/><Relationship Id="rId5" Type="http://schemas.openxmlformats.org/officeDocument/2006/relationships/image" Target="../media/image118.png"/><Relationship Id="rId4" Type="http://schemas.openxmlformats.org/officeDocument/2006/relationships/image" Target="../media/image117.wmf"/></Relationships>
</file>

<file path=ppt/slides/_rels/slide91.xml.rels><?xml version="1.0" encoding="UTF-8" standalone="yes"?>
<Relationships xmlns="http://schemas.openxmlformats.org/package/2006/relationships"><Relationship Id="rId3" Type="http://schemas.openxmlformats.org/officeDocument/2006/relationships/hyperlink" Target="http://upload.wikimedia.org/wikipedia/commons/c/c8/Spider_in_amber_(1).jpg" TargetMode="External"/><Relationship Id="rId2" Type="http://schemas.openxmlformats.org/officeDocument/2006/relationships/notesSlide" Target="../notesSlides/notesSlide91.xml"/><Relationship Id="rId1" Type="http://schemas.openxmlformats.org/officeDocument/2006/relationships/slideLayout" Target="../slideLayouts/slideLayout2.xml"/><Relationship Id="rId4" Type="http://schemas.openxmlformats.org/officeDocument/2006/relationships/image" Target="../media/image119.jpeg"/></Relationships>
</file>

<file path=ppt/slides/_rels/slide9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121.png"/></Relationships>
</file>

<file path=ppt/slides/_rels/slide93.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image" Target="../media/image123.jpeg"/></Relationships>
</file>

<file path=ppt/slides/_rels/slide9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94.xml"/><Relationship Id="rId1" Type="http://schemas.openxmlformats.org/officeDocument/2006/relationships/slideLayout" Target="../slideLayouts/slideLayout2.xml"/><Relationship Id="rId4" Type="http://schemas.openxmlformats.org/officeDocument/2006/relationships/image" Target="../media/image125.wmf"/></Relationships>
</file>

<file path=ppt/slides/_rels/slide95.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95.xml"/><Relationship Id="rId1" Type="http://schemas.openxmlformats.org/officeDocument/2006/relationships/slideLayout" Target="../slideLayouts/slideLayout2.xml"/><Relationship Id="rId5" Type="http://schemas.openxmlformats.org/officeDocument/2006/relationships/image" Target="../media/image128.jpeg"/><Relationship Id="rId4" Type="http://schemas.openxmlformats.org/officeDocument/2006/relationships/image" Target="../media/image127.png"/></Relationships>
</file>

<file path=ppt/slides/_rels/slide96.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96.xml"/><Relationship Id="rId1" Type="http://schemas.openxmlformats.org/officeDocument/2006/relationships/slideLayout" Target="../slideLayouts/slideLayout2.xml"/><Relationship Id="rId6" Type="http://schemas.openxmlformats.org/officeDocument/2006/relationships/comments" Target="../comments/comment17.xml"/><Relationship Id="rId5" Type="http://schemas.openxmlformats.org/officeDocument/2006/relationships/image" Target="../media/image131.jpeg"/><Relationship Id="rId4" Type="http://schemas.openxmlformats.org/officeDocument/2006/relationships/image" Target="../media/image130.jpeg"/></Relationships>
</file>

<file path=ppt/slides/_rels/slide97.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9874" name="Rectangle 2"/>
          <p:cNvSpPr>
            <a:spLocks noGrp="1" noChangeArrowheads="1"/>
          </p:cNvSpPr>
          <p:nvPr>
            <p:ph type="title"/>
          </p:nvPr>
        </p:nvSpPr>
        <p:spPr>
          <a:xfrm>
            <a:off x="0" y="381000"/>
            <a:ext cx="9144000" cy="1143000"/>
          </a:xfrm>
        </p:spPr>
        <p:txBody>
          <a:bodyPr/>
          <a:lstStyle/>
          <a:p>
            <a:r>
              <a:rPr lang="en-US" sz="4000"/>
              <a:t>  </a:t>
            </a:r>
          </a:p>
        </p:txBody>
      </p:sp>
      <p:sp>
        <p:nvSpPr>
          <p:cNvPr id="719875" name="Rectangle 3"/>
          <p:cNvSpPr>
            <a:spLocks noGrp="1" noChangeArrowheads="1"/>
          </p:cNvSpPr>
          <p:nvPr>
            <p:ph type="body" sz="half" idx="1"/>
          </p:nvPr>
        </p:nvSpPr>
        <p:spPr/>
        <p:txBody>
          <a:bodyPr/>
          <a:lstStyle/>
          <a:p>
            <a:pPr>
              <a:buFontTx/>
              <a:buNone/>
            </a:pPr>
            <a:r>
              <a:rPr lang="en-US" sz="2800"/>
              <a:t>  </a:t>
            </a:r>
          </a:p>
        </p:txBody>
      </p:sp>
      <p:pic>
        <p:nvPicPr>
          <p:cNvPr id="719876" name="chloroplasts.wmv">
            <a:hlinkClick r:id="" action="ppaction://media"/>
          </p:cNvPr>
          <p:cNvPicPr>
            <a:picLocks noGrp="1" noRot="1" noChangeAspect="1" noChangeArrowheads="1"/>
          </p:cNvPicPr>
          <p:nvPr>
            <p:ph sz="half" idx="2"/>
            <a:videoFile r:link="rId1"/>
          </p:nvPr>
        </p:nvPicPr>
        <p:blipFill>
          <a:blip r:embed="rId4" cstate="print"/>
          <a:srcRect/>
          <a:stretch>
            <a:fillRect/>
          </a:stretch>
        </p:blipFill>
        <p:spPr>
          <a:xfrm>
            <a:off x="2438400" y="2286000"/>
            <a:ext cx="4038600" cy="3028950"/>
          </a:xfr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4966" fill="hold"/>
                                        <p:tgtEl>
                                          <p:spTgt spid="71987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1987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19876"/>
                                        </p:tgtEl>
                                      </p:cBhvr>
                                    </p:cmd>
                                  </p:childTnLst>
                                </p:cTn>
                              </p:par>
                            </p:childTnLst>
                          </p:cTn>
                        </p:par>
                      </p:childTnLst>
                    </p:cTn>
                  </p:par>
                </p:childTnLst>
              </p:cTn>
              <p:nextCondLst>
                <p:cond evt="onClick" delay="0">
                  <p:tgtEl>
                    <p:spTgt spid="719876"/>
                  </p:tgtEl>
                </p:cond>
              </p:nextCondLst>
            </p:seq>
            <p:video fullScrn="1">
              <p:cMediaNode vol="100000" showWhenStopped="0">
                <p:cTn id="12" fill="hold" display="0">
                  <p:stCondLst>
                    <p:cond delay="indefinite"/>
                  </p:stCondLst>
                  <p:endCondLst>
                    <p:cond evt="onNext" delay="0">
                      <p:tgtEl>
                        <p:sldTgt/>
                      </p:tgtEl>
                    </p:cond>
                    <p:cond evt="onPrev" delay="0">
                      <p:tgtEl>
                        <p:sldTgt/>
                      </p:tgtEl>
                    </p:cond>
                  </p:endCondLst>
                </p:cTn>
                <p:tgtEl>
                  <p:spTgt spid="719876"/>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3666" name="Rectangle 2"/>
          <p:cNvSpPr>
            <a:spLocks noGrp="1" noChangeArrowheads="1"/>
          </p:cNvSpPr>
          <p:nvPr>
            <p:ph type="title"/>
          </p:nvPr>
        </p:nvSpPr>
        <p:spPr/>
        <p:txBody>
          <a:bodyPr/>
          <a:lstStyle/>
          <a:p>
            <a:r>
              <a:rPr lang="en-US"/>
              <a:t>  </a:t>
            </a:r>
          </a:p>
        </p:txBody>
      </p:sp>
      <p:sp>
        <p:nvSpPr>
          <p:cNvPr id="753667" name="Rectangle 3"/>
          <p:cNvSpPr>
            <a:spLocks noGrp="1" noChangeArrowheads="1"/>
          </p:cNvSpPr>
          <p:nvPr>
            <p:ph type="body" idx="1"/>
          </p:nvPr>
        </p:nvSpPr>
        <p:spPr/>
        <p:txBody>
          <a:bodyPr/>
          <a:lstStyle/>
          <a:p>
            <a:pPr>
              <a:buFontTx/>
              <a:buNone/>
            </a:pPr>
            <a:r>
              <a:rPr lang="en-US"/>
              <a:t> </a:t>
            </a:r>
          </a:p>
        </p:txBody>
      </p:sp>
      <p:pic>
        <p:nvPicPr>
          <p:cNvPr id="753668" name="Picture 4" descr="there_is_no_box_tshirt-p235785747038196731y7vb_400"/>
          <p:cNvPicPr>
            <a:picLocks noChangeAspect="1" noChangeArrowheads="1"/>
          </p:cNvPicPr>
          <p:nvPr/>
        </p:nvPicPr>
        <p:blipFill>
          <a:blip r:embed="rId3" cstate="print"/>
          <a:srcRect/>
          <a:stretch>
            <a:fillRect/>
          </a:stretch>
        </p:blipFill>
        <p:spPr bwMode="auto">
          <a:xfrm>
            <a:off x="987425" y="-76200"/>
            <a:ext cx="7623175" cy="7623175"/>
          </a:xfrm>
          <a:prstGeom prst="rect">
            <a:avLst/>
          </a:prstGeom>
          <a:noFill/>
        </p:spPr>
      </p:pic>
      <p:sp>
        <p:nvSpPr>
          <p:cNvPr id="753669" name="Text Box 5"/>
          <p:cNvSpPr txBox="1">
            <a:spLocks noChangeArrowheads="1"/>
          </p:cNvSpPr>
          <p:nvPr/>
        </p:nvSpPr>
        <p:spPr bwMode="auto">
          <a:xfrm>
            <a:off x="2301875" y="2667000"/>
            <a:ext cx="4343400" cy="946150"/>
          </a:xfrm>
          <a:prstGeom prst="rect">
            <a:avLst/>
          </a:prstGeom>
          <a:noFill/>
          <a:ln w="9525">
            <a:noFill/>
            <a:miter lim="800000"/>
            <a:headEnd/>
            <a:tailEnd/>
          </a:ln>
          <a:effectLst/>
        </p:spPr>
        <p:txBody>
          <a:bodyPr wrap="none">
            <a:spAutoFit/>
          </a:bodyPr>
          <a:lstStyle/>
          <a:p>
            <a:pPr algn="ctr"/>
            <a:r>
              <a:rPr lang="en-US" sz="2800">
                <a:solidFill>
                  <a:schemeClr val="bg1"/>
                </a:solidFill>
              </a:rPr>
              <a:t>“There is no real divisions </a:t>
            </a:r>
          </a:p>
          <a:p>
            <a:pPr algn="ctr"/>
            <a:r>
              <a:rPr lang="en-US" sz="2800">
                <a:solidFill>
                  <a:schemeClr val="bg1"/>
                </a:solidFill>
              </a:rPr>
              <a:t>between disciplines.”</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2"/>
          <p:cNvSpPr>
            <a:spLocks noGrp="1" noChangeArrowheads="1"/>
          </p:cNvSpPr>
          <p:nvPr>
            <p:ph type="title"/>
          </p:nvPr>
        </p:nvSpPr>
        <p:spPr/>
        <p:txBody>
          <a:bodyPr/>
          <a:lstStyle/>
          <a:p>
            <a:r>
              <a:rPr lang="en-US"/>
              <a:t>  </a:t>
            </a:r>
          </a:p>
        </p:txBody>
      </p:sp>
      <p:sp>
        <p:nvSpPr>
          <p:cNvPr id="308227" name="Rectangle 3"/>
          <p:cNvSpPr>
            <a:spLocks noGrp="1" noChangeArrowheads="1"/>
          </p:cNvSpPr>
          <p:nvPr>
            <p:ph type="body" idx="1"/>
          </p:nvPr>
        </p:nvSpPr>
        <p:spPr/>
        <p:txBody>
          <a:bodyPr/>
          <a:lstStyle/>
          <a:p>
            <a:pPr>
              <a:buFontTx/>
              <a:buNone/>
            </a:pPr>
            <a:r>
              <a:rPr lang="en-US"/>
              <a:t>  </a:t>
            </a:r>
          </a:p>
        </p:txBody>
      </p:sp>
      <p:pic>
        <p:nvPicPr>
          <p:cNvPr id="308228" name="Picture 4" descr="Copy (2) of 4-4"/>
          <p:cNvPicPr>
            <a:picLocks noChangeAspect="1" noChangeArrowheads="1"/>
          </p:cNvPicPr>
          <p:nvPr/>
        </p:nvPicPr>
        <p:blipFill>
          <a:blip r:embed="rId3" cstate="print"/>
          <a:srcRect/>
          <a:stretch>
            <a:fillRect/>
          </a:stretch>
        </p:blipFill>
        <p:spPr bwMode="auto">
          <a:xfrm>
            <a:off x="700088" y="609600"/>
            <a:ext cx="7834312" cy="5629275"/>
          </a:xfrm>
          <a:prstGeom prst="rect">
            <a:avLst/>
          </a:prstGeom>
          <a:noFill/>
        </p:spPr>
      </p:pic>
      <p:sp>
        <p:nvSpPr>
          <p:cNvPr id="308229" name="Text Box 5"/>
          <p:cNvSpPr txBox="1">
            <a:spLocks noChangeArrowheads="1"/>
          </p:cNvSpPr>
          <p:nvPr/>
        </p:nvSpPr>
        <p:spPr bwMode="auto">
          <a:xfrm>
            <a:off x="2228850" y="6338888"/>
            <a:ext cx="4857750" cy="366712"/>
          </a:xfrm>
          <a:prstGeom prst="rect">
            <a:avLst/>
          </a:prstGeom>
          <a:noFill/>
          <a:ln w="9525">
            <a:noFill/>
            <a:miter lim="800000"/>
            <a:headEnd/>
            <a:tailEnd/>
          </a:ln>
          <a:effectLst/>
        </p:spPr>
        <p:txBody>
          <a:bodyPr wrap="none">
            <a:spAutoFit/>
          </a:bodyPr>
          <a:lstStyle/>
          <a:p>
            <a:r>
              <a:rPr lang="en-US"/>
              <a:t>Paratoid Gland Cell (Palade and Porter, 1954)</a:t>
            </a: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2"/>
          <p:cNvSpPr>
            <a:spLocks noGrp="1" noChangeArrowheads="1"/>
          </p:cNvSpPr>
          <p:nvPr>
            <p:ph type="title"/>
          </p:nvPr>
        </p:nvSpPr>
        <p:spPr/>
        <p:txBody>
          <a:bodyPr/>
          <a:lstStyle/>
          <a:p>
            <a:r>
              <a:rPr lang="en-US"/>
              <a:t>  </a:t>
            </a:r>
          </a:p>
        </p:txBody>
      </p:sp>
      <p:sp>
        <p:nvSpPr>
          <p:cNvPr id="310275" name="Rectangle 3"/>
          <p:cNvSpPr>
            <a:spLocks noGrp="1" noChangeArrowheads="1"/>
          </p:cNvSpPr>
          <p:nvPr>
            <p:ph type="body" idx="1"/>
          </p:nvPr>
        </p:nvSpPr>
        <p:spPr/>
        <p:txBody>
          <a:bodyPr/>
          <a:lstStyle/>
          <a:p>
            <a:pPr>
              <a:buFontTx/>
              <a:buNone/>
            </a:pPr>
            <a:r>
              <a:rPr lang="en-US"/>
              <a:t>  </a:t>
            </a:r>
          </a:p>
        </p:txBody>
      </p:sp>
      <p:pic>
        <p:nvPicPr>
          <p:cNvPr id="310276" name="Picture 4" descr="Copy (2) of 4-5"/>
          <p:cNvPicPr>
            <a:picLocks noChangeAspect="1" noChangeArrowheads="1"/>
          </p:cNvPicPr>
          <p:nvPr/>
        </p:nvPicPr>
        <p:blipFill>
          <a:blip r:embed="rId3" cstate="print"/>
          <a:srcRect/>
          <a:stretch>
            <a:fillRect/>
          </a:stretch>
        </p:blipFill>
        <p:spPr bwMode="auto">
          <a:xfrm>
            <a:off x="1371600" y="304800"/>
            <a:ext cx="6572250" cy="5948363"/>
          </a:xfrm>
          <a:prstGeom prst="rect">
            <a:avLst/>
          </a:prstGeom>
          <a:noFill/>
        </p:spPr>
      </p:pic>
      <p:sp>
        <p:nvSpPr>
          <p:cNvPr id="310277" name="Text Box 5"/>
          <p:cNvSpPr txBox="1">
            <a:spLocks noChangeArrowheads="1"/>
          </p:cNvSpPr>
          <p:nvPr/>
        </p:nvSpPr>
        <p:spPr bwMode="auto">
          <a:xfrm>
            <a:off x="2895600" y="6400800"/>
            <a:ext cx="3460750" cy="366713"/>
          </a:xfrm>
          <a:prstGeom prst="rect">
            <a:avLst/>
          </a:prstGeom>
          <a:noFill/>
          <a:ln w="9525">
            <a:noFill/>
            <a:miter lim="800000"/>
            <a:headEnd/>
            <a:tailEnd/>
          </a:ln>
          <a:effectLst/>
        </p:spPr>
        <p:txBody>
          <a:bodyPr wrap="none">
            <a:spAutoFit/>
          </a:bodyPr>
          <a:lstStyle/>
          <a:p>
            <a:r>
              <a:rPr lang="en-US"/>
              <a:t>Lettuce Root Cell (Hepler, 1981)</a:t>
            </a: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8" name="Rectangle 2"/>
          <p:cNvSpPr>
            <a:spLocks noGrp="1" noChangeArrowheads="1"/>
          </p:cNvSpPr>
          <p:nvPr>
            <p:ph type="title"/>
          </p:nvPr>
        </p:nvSpPr>
        <p:spPr/>
        <p:txBody>
          <a:bodyPr/>
          <a:lstStyle/>
          <a:p>
            <a:r>
              <a:rPr lang="en-US"/>
              <a:t>  </a:t>
            </a:r>
          </a:p>
        </p:txBody>
      </p:sp>
      <p:sp>
        <p:nvSpPr>
          <p:cNvPr id="464899" name="Rectangle 3"/>
          <p:cNvSpPr>
            <a:spLocks noGrp="1" noChangeArrowheads="1"/>
          </p:cNvSpPr>
          <p:nvPr>
            <p:ph type="body" idx="1"/>
          </p:nvPr>
        </p:nvSpPr>
        <p:spPr/>
        <p:txBody>
          <a:bodyPr/>
          <a:lstStyle/>
          <a:p>
            <a:pPr>
              <a:buFontTx/>
              <a:buNone/>
            </a:pPr>
            <a:r>
              <a:rPr lang="en-US"/>
              <a:t>    </a:t>
            </a:r>
          </a:p>
        </p:txBody>
      </p:sp>
      <p:pic>
        <p:nvPicPr>
          <p:cNvPr id="464900" name="Picture 4" descr="LT5 003"/>
          <p:cNvPicPr>
            <a:picLocks noChangeAspect="1" noChangeArrowheads="1"/>
          </p:cNvPicPr>
          <p:nvPr/>
        </p:nvPicPr>
        <p:blipFill>
          <a:blip r:embed="rId3" cstate="print"/>
          <a:srcRect/>
          <a:stretch>
            <a:fillRect/>
          </a:stretch>
        </p:blipFill>
        <p:spPr bwMode="auto">
          <a:xfrm>
            <a:off x="-33338" y="-26988"/>
            <a:ext cx="9177338" cy="6884988"/>
          </a:xfrm>
          <a:prstGeom prst="rect">
            <a:avLst/>
          </a:prstGeom>
          <a:noFill/>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Rectangle 2"/>
          <p:cNvSpPr>
            <a:spLocks noGrp="1" noChangeArrowheads="1"/>
          </p:cNvSpPr>
          <p:nvPr>
            <p:ph type="title"/>
          </p:nvPr>
        </p:nvSpPr>
        <p:spPr>
          <a:xfrm>
            <a:off x="0" y="76200"/>
            <a:ext cx="9144000" cy="1143000"/>
          </a:xfrm>
        </p:spPr>
        <p:txBody>
          <a:bodyPr/>
          <a:lstStyle/>
          <a:p>
            <a:r>
              <a:rPr lang="en-US"/>
              <a:t>Another Century-Long Collaboration</a:t>
            </a:r>
          </a:p>
        </p:txBody>
      </p:sp>
      <p:sp>
        <p:nvSpPr>
          <p:cNvPr id="527363" name="Rectangle 3"/>
          <p:cNvSpPr>
            <a:spLocks noGrp="1" noChangeArrowheads="1"/>
          </p:cNvSpPr>
          <p:nvPr>
            <p:ph type="body" idx="1"/>
          </p:nvPr>
        </p:nvSpPr>
        <p:spPr/>
        <p:txBody>
          <a:bodyPr/>
          <a:lstStyle/>
          <a:p>
            <a:pPr>
              <a:buFontTx/>
              <a:buNone/>
            </a:pPr>
            <a:r>
              <a:rPr lang="en-US"/>
              <a:t>  </a:t>
            </a:r>
          </a:p>
        </p:txBody>
      </p:sp>
      <p:pic>
        <p:nvPicPr>
          <p:cNvPr id="527364" name="Picture 4" descr="gep1970"/>
          <p:cNvPicPr>
            <a:picLocks noChangeAspect="1" noChangeArrowheads="1"/>
          </p:cNvPicPr>
          <p:nvPr/>
        </p:nvPicPr>
        <p:blipFill>
          <a:blip r:embed="rId3" cstate="print"/>
          <a:srcRect/>
          <a:stretch>
            <a:fillRect/>
          </a:stretch>
        </p:blipFill>
        <p:spPr bwMode="auto">
          <a:xfrm>
            <a:off x="4724400" y="1600200"/>
            <a:ext cx="3071813" cy="4799013"/>
          </a:xfrm>
          <a:prstGeom prst="rect">
            <a:avLst/>
          </a:prstGeom>
          <a:noFill/>
        </p:spPr>
      </p:pic>
      <p:pic>
        <p:nvPicPr>
          <p:cNvPr id="527365" name="Picture 5" descr="heidenhainr"/>
          <p:cNvPicPr>
            <a:picLocks noChangeAspect="1" noChangeArrowheads="1"/>
          </p:cNvPicPr>
          <p:nvPr/>
        </p:nvPicPr>
        <p:blipFill>
          <a:blip r:embed="rId4" cstate="print"/>
          <a:srcRect/>
          <a:stretch>
            <a:fillRect/>
          </a:stretch>
        </p:blipFill>
        <p:spPr bwMode="auto">
          <a:xfrm>
            <a:off x="1066800" y="1406525"/>
            <a:ext cx="2833688" cy="5222875"/>
          </a:xfrm>
          <a:prstGeom prst="rect">
            <a:avLst/>
          </a:prstGeom>
          <a:noFill/>
        </p:spPr>
      </p:pic>
      <p:sp>
        <p:nvSpPr>
          <p:cNvPr id="527366" name="Text Box 6"/>
          <p:cNvSpPr txBox="1">
            <a:spLocks noChangeArrowheads="1"/>
          </p:cNvSpPr>
          <p:nvPr/>
        </p:nvSpPr>
        <p:spPr bwMode="auto">
          <a:xfrm>
            <a:off x="5105400" y="6437313"/>
            <a:ext cx="2444750" cy="366712"/>
          </a:xfrm>
          <a:prstGeom prst="rect">
            <a:avLst/>
          </a:prstGeom>
          <a:noFill/>
          <a:ln w="9525">
            <a:noFill/>
            <a:miter lim="800000"/>
            <a:headEnd/>
            <a:tailEnd/>
          </a:ln>
          <a:effectLst/>
        </p:spPr>
        <p:txBody>
          <a:bodyPr wrap="none">
            <a:spAutoFit/>
          </a:bodyPr>
          <a:lstStyle/>
          <a:p>
            <a:r>
              <a:rPr lang="en-US"/>
              <a:t>George Palade (1964)</a:t>
            </a: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2"/>
          <p:cNvSpPr>
            <a:spLocks noGrp="1" noChangeArrowheads="1"/>
          </p:cNvSpPr>
          <p:nvPr>
            <p:ph type="title"/>
          </p:nvPr>
        </p:nvSpPr>
        <p:spPr/>
        <p:txBody>
          <a:bodyPr/>
          <a:lstStyle/>
          <a:p>
            <a:r>
              <a:rPr lang="en-US"/>
              <a:t>  </a:t>
            </a:r>
          </a:p>
        </p:txBody>
      </p:sp>
      <p:sp>
        <p:nvSpPr>
          <p:cNvPr id="315395" name="Rectangle 3"/>
          <p:cNvSpPr>
            <a:spLocks noGrp="1" noChangeArrowheads="1"/>
          </p:cNvSpPr>
          <p:nvPr>
            <p:ph type="body" idx="1"/>
          </p:nvPr>
        </p:nvSpPr>
        <p:spPr/>
        <p:txBody>
          <a:bodyPr/>
          <a:lstStyle/>
          <a:p>
            <a:pPr>
              <a:buFontTx/>
              <a:buNone/>
            </a:pPr>
            <a:r>
              <a:rPr lang="en-US"/>
              <a:t> </a:t>
            </a:r>
          </a:p>
        </p:txBody>
      </p:sp>
      <p:pic>
        <p:nvPicPr>
          <p:cNvPr id="315396" name="Picture 4" descr="panca"/>
          <p:cNvPicPr>
            <a:picLocks noChangeAspect="1" noChangeArrowheads="1"/>
          </p:cNvPicPr>
          <p:nvPr/>
        </p:nvPicPr>
        <p:blipFill>
          <a:blip r:embed="rId3" cstate="print"/>
          <a:srcRect/>
          <a:stretch>
            <a:fillRect/>
          </a:stretch>
        </p:blipFill>
        <p:spPr bwMode="auto">
          <a:xfrm>
            <a:off x="457200" y="609600"/>
            <a:ext cx="8235950" cy="5394325"/>
          </a:xfrm>
          <a:prstGeom prst="rect">
            <a:avLst/>
          </a:prstGeom>
          <a:noFill/>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Rectangle 2"/>
          <p:cNvSpPr>
            <a:spLocks noGrp="1" noChangeArrowheads="1"/>
          </p:cNvSpPr>
          <p:nvPr>
            <p:ph type="title"/>
          </p:nvPr>
        </p:nvSpPr>
        <p:spPr>
          <a:xfrm>
            <a:off x="457200" y="0"/>
            <a:ext cx="8229600" cy="1143000"/>
          </a:xfrm>
        </p:spPr>
        <p:txBody>
          <a:bodyPr/>
          <a:lstStyle/>
          <a:p>
            <a:r>
              <a:rPr lang="en-US" sz="4000"/>
              <a:t>Movement of Proteins Through Cell</a:t>
            </a:r>
          </a:p>
        </p:txBody>
      </p:sp>
      <p:sp>
        <p:nvSpPr>
          <p:cNvPr id="534531" name="Rectangle 3"/>
          <p:cNvSpPr>
            <a:spLocks noGrp="1" noChangeArrowheads="1"/>
          </p:cNvSpPr>
          <p:nvPr>
            <p:ph type="body" idx="1"/>
          </p:nvPr>
        </p:nvSpPr>
        <p:spPr/>
        <p:txBody>
          <a:bodyPr/>
          <a:lstStyle/>
          <a:p>
            <a:pPr>
              <a:buFontTx/>
              <a:buNone/>
            </a:pPr>
            <a:r>
              <a:rPr lang="en-US"/>
              <a:t>  </a:t>
            </a:r>
          </a:p>
        </p:txBody>
      </p:sp>
      <p:pic>
        <p:nvPicPr>
          <p:cNvPr id="534532" name="Picture 4" descr="8-1"/>
          <p:cNvPicPr>
            <a:picLocks noChangeAspect="1" noChangeArrowheads="1"/>
          </p:cNvPicPr>
          <p:nvPr/>
        </p:nvPicPr>
        <p:blipFill>
          <a:blip r:embed="rId3" cstate="print"/>
          <a:srcRect/>
          <a:stretch>
            <a:fillRect/>
          </a:stretch>
        </p:blipFill>
        <p:spPr bwMode="auto">
          <a:xfrm>
            <a:off x="473075" y="1176338"/>
            <a:ext cx="3794125" cy="5681662"/>
          </a:xfrm>
          <a:prstGeom prst="rect">
            <a:avLst/>
          </a:prstGeom>
          <a:noFill/>
        </p:spPr>
      </p:pic>
      <p:pic>
        <p:nvPicPr>
          <p:cNvPr id="534533" name="Picture 5" descr="8-2"/>
          <p:cNvPicPr>
            <a:picLocks noChangeAspect="1" noChangeArrowheads="1"/>
          </p:cNvPicPr>
          <p:nvPr/>
        </p:nvPicPr>
        <p:blipFill>
          <a:blip r:embed="rId4" cstate="print"/>
          <a:srcRect/>
          <a:stretch>
            <a:fillRect/>
          </a:stretch>
        </p:blipFill>
        <p:spPr bwMode="auto">
          <a:xfrm>
            <a:off x="4648200" y="1166813"/>
            <a:ext cx="3757613" cy="5691187"/>
          </a:xfrm>
          <a:prstGeom prst="rect">
            <a:avLst/>
          </a:prstGeom>
          <a:noFill/>
        </p:spPr>
      </p:pic>
      <p:sp>
        <p:nvSpPr>
          <p:cNvPr id="534534" name="Rectangle 6"/>
          <p:cNvSpPr>
            <a:spLocks noChangeArrowheads="1"/>
          </p:cNvSpPr>
          <p:nvPr/>
        </p:nvSpPr>
        <p:spPr bwMode="auto">
          <a:xfrm>
            <a:off x="3352800" y="6096000"/>
            <a:ext cx="742950" cy="366713"/>
          </a:xfrm>
          <a:prstGeom prst="rect">
            <a:avLst/>
          </a:prstGeom>
          <a:noFill/>
          <a:ln w="9525">
            <a:noFill/>
            <a:miter lim="800000"/>
            <a:headEnd/>
            <a:tailEnd/>
          </a:ln>
          <a:effectLst/>
        </p:spPr>
        <p:txBody>
          <a:bodyPr wrap="none">
            <a:spAutoFit/>
          </a:bodyPr>
          <a:lstStyle/>
          <a:p>
            <a:r>
              <a:rPr lang="en-US">
                <a:solidFill>
                  <a:schemeClr val="bg1"/>
                </a:solidFill>
              </a:rPr>
              <a:t>5 min</a:t>
            </a:r>
          </a:p>
        </p:txBody>
      </p:sp>
      <p:sp>
        <p:nvSpPr>
          <p:cNvPr id="534535" name="Rectangle 7"/>
          <p:cNvSpPr>
            <a:spLocks noChangeArrowheads="1"/>
          </p:cNvSpPr>
          <p:nvPr/>
        </p:nvSpPr>
        <p:spPr bwMode="auto">
          <a:xfrm>
            <a:off x="7467600" y="6096000"/>
            <a:ext cx="869950" cy="366713"/>
          </a:xfrm>
          <a:prstGeom prst="rect">
            <a:avLst/>
          </a:prstGeom>
          <a:noFill/>
          <a:ln w="9525">
            <a:noFill/>
            <a:miter lim="800000"/>
            <a:headEnd/>
            <a:tailEnd/>
          </a:ln>
          <a:effectLst/>
        </p:spPr>
        <p:txBody>
          <a:bodyPr wrap="none">
            <a:spAutoFit/>
          </a:bodyPr>
          <a:lstStyle/>
          <a:p>
            <a:r>
              <a:rPr lang="en-US">
                <a:solidFill>
                  <a:schemeClr val="bg1"/>
                </a:solidFill>
              </a:rPr>
              <a:t>20 min</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2" name="Rectangle 2"/>
          <p:cNvSpPr>
            <a:spLocks noGrp="1" noChangeArrowheads="1"/>
          </p:cNvSpPr>
          <p:nvPr>
            <p:ph type="title"/>
          </p:nvPr>
        </p:nvSpPr>
        <p:spPr>
          <a:xfrm>
            <a:off x="457200" y="76200"/>
            <a:ext cx="8229600" cy="1143000"/>
          </a:xfrm>
        </p:spPr>
        <p:txBody>
          <a:bodyPr/>
          <a:lstStyle/>
          <a:p>
            <a:r>
              <a:rPr lang="en-US" sz="4000"/>
              <a:t>Movement of Proteins Through Cell</a:t>
            </a:r>
          </a:p>
        </p:txBody>
      </p:sp>
      <p:sp>
        <p:nvSpPr>
          <p:cNvPr id="537603" name="Rectangle 3"/>
          <p:cNvSpPr>
            <a:spLocks noGrp="1" noChangeArrowheads="1"/>
          </p:cNvSpPr>
          <p:nvPr>
            <p:ph type="body" idx="1"/>
          </p:nvPr>
        </p:nvSpPr>
        <p:spPr/>
        <p:txBody>
          <a:bodyPr/>
          <a:lstStyle/>
          <a:p>
            <a:pPr>
              <a:buFontTx/>
              <a:buNone/>
            </a:pPr>
            <a:r>
              <a:rPr lang="en-US"/>
              <a:t>  </a:t>
            </a:r>
          </a:p>
        </p:txBody>
      </p:sp>
      <p:pic>
        <p:nvPicPr>
          <p:cNvPr id="537604" name="Picture 4" descr="8-3"/>
          <p:cNvPicPr>
            <a:picLocks noChangeAspect="1" noChangeArrowheads="1"/>
          </p:cNvPicPr>
          <p:nvPr/>
        </p:nvPicPr>
        <p:blipFill>
          <a:blip r:embed="rId3" cstate="print"/>
          <a:srcRect/>
          <a:stretch>
            <a:fillRect/>
          </a:stretch>
        </p:blipFill>
        <p:spPr bwMode="auto">
          <a:xfrm>
            <a:off x="304800" y="1143000"/>
            <a:ext cx="3629025" cy="5430838"/>
          </a:xfrm>
          <a:prstGeom prst="rect">
            <a:avLst/>
          </a:prstGeom>
          <a:noFill/>
        </p:spPr>
      </p:pic>
      <p:sp>
        <p:nvSpPr>
          <p:cNvPr id="537605" name="Rectangle 5"/>
          <p:cNvSpPr>
            <a:spLocks noChangeArrowheads="1"/>
          </p:cNvSpPr>
          <p:nvPr/>
        </p:nvSpPr>
        <p:spPr bwMode="auto">
          <a:xfrm>
            <a:off x="3276600" y="6172200"/>
            <a:ext cx="577850" cy="366713"/>
          </a:xfrm>
          <a:prstGeom prst="rect">
            <a:avLst/>
          </a:prstGeom>
          <a:noFill/>
          <a:ln w="9525">
            <a:noFill/>
            <a:miter lim="800000"/>
            <a:headEnd/>
            <a:tailEnd/>
          </a:ln>
          <a:effectLst/>
        </p:spPr>
        <p:txBody>
          <a:bodyPr wrap="none">
            <a:spAutoFit/>
          </a:bodyPr>
          <a:lstStyle/>
          <a:p>
            <a:r>
              <a:rPr lang="en-US"/>
              <a:t>4 hr</a:t>
            </a:r>
          </a:p>
        </p:txBody>
      </p:sp>
      <p:pic>
        <p:nvPicPr>
          <p:cNvPr id="537606" name="Picture 6"/>
          <p:cNvPicPr>
            <a:picLocks noChangeAspect="1" noChangeArrowheads="1"/>
          </p:cNvPicPr>
          <p:nvPr/>
        </p:nvPicPr>
        <p:blipFill>
          <a:blip r:embed="rId4" cstate="print"/>
          <a:srcRect/>
          <a:stretch>
            <a:fillRect/>
          </a:stretch>
        </p:blipFill>
        <p:spPr bwMode="auto">
          <a:xfrm>
            <a:off x="4800600" y="2057400"/>
            <a:ext cx="2943225" cy="3171825"/>
          </a:xfrm>
          <a:prstGeom prst="rect">
            <a:avLst/>
          </a:prstGeom>
          <a:noFill/>
          <a:ln w="9525">
            <a:noFill/>
            <a:miter lim="800000"/>
            <a:headEnd/>
            <a:tailEnd/>
          </a:ln>
          <a:effectLst/>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6" name="Rectangle 2"/>
          <p:cNvSpPr>
            <a:spLocks noGrp="1" noChangeArrowheads="1"/>
          </p:cNvSpPr>
          <p:nvPr>
            <p:ph type="title"/>
          </p:nvPr>
        </p:nvSpPr>
        <p:spPr>
          <a:xfrm>
            <a:off x="0" y="274638"/>
            <a:ext cx="9144000" cy="1143000"/>
          </a:xfrm>
        </p:spPr>
        <p:txBody>
          <a:bodyPr/>
          <a:lstStyle/>
          <a:p>
            <a:r>
              <a:rPr lang="en-US" sz="3600"/>
              <a:t>Northcote and Pickett-Heaps (1966) Show Movement of Carbohydrates Through Cell</a:t>
            </a:r>
            <a:r>
              <a:rPr lang="en-US" sz="4000"/>
              <a:t> </a:t>
            </a:r>
          </a:p>
        </p:txBody>
      </p:sp>
      <p:sp>
        <p:nvSpPr>
          <p:cNvPr id="533507" name="Rectangle 3"/>
          <p:cNvSpPr>
            <a:spLocks noGrp="1" noChangeArrowheads="1"/>
          </p:cNvSpPr>
          <p:nvPr>
            <p:ph type="body" idx="1"/>
          </p:nvPr>
        </p:nvSpPr>
        <p:spPr/>
        <p:txBody>
          <a:bodyPr/>
          <a:lstStyle/>
          <a:p>
            <a:pPr>
              <a:buFontTx/>
              <a:buNone/>
            </a:pPr>
            <a:r>
              <a:rPr lang="en-US"/>
              <a:t>  </a:t>
            </a:r>
          </a:p>
        </p:txBody>
      </p:sp>
      <p:pic>
        <p:nvPicPr>
          <p:cNvPr id="533508" name="Picture 4" descr="8-6"/>
          <p:cNvPicPr>
            <a:picLocks noChangeAspect="1" noChangeArrowheads="1"/>
          </p:cNvPicPr>
          <p:nvPr/>
        </p:nvPicPr>
        <p:blipFill>
          <a:blip r:embed="rId3" cstate="print"/>
          <a:srcRect/>
          <a:stretch>
            <a:fillRect/>
          </a:stretch>
        </p:blipFill>
        <p:spPr bwMode="auto">
          <a:xfrm>
            <a:off x="5867400" y="1847850"/>
            <a:ext cx="2897188" cy="3638550"/>
          </a:xfrm>
          <a:prstGeom prst="rect">
            <a:avLst/>
          </a:prstGeom>
          <a:noFill/>
        </p:spPr>
      </p:pic>
      <p:pic>
        <p:nvPicPr>
          <p:cNvPr id="533509" name="Picture 5" descr="8-5"/>
          <p:cNvPicPr>
            <a:picLocks noChangeAspect="1" noChangeArrowheads="1"/>
          </p:cNvPicPr>
          <p:nvPr/>
        </p:nvPicPr>
        <p:blipFill>
          <a:blip r:embed="rId4" cstate="print"/>
          <a:srcRect/>
          <a:stretch>
            <a:fillRect/>
          </a:stretch>
        </p:blipFill>
        <p:spPr bwMode="auto">
          <a:xfrm>
            <a:off x="76200" y="1828800"/>
            <a:ext cx="5557838" cy="3700463"/>
          </a:xfrm>
          <a:prstGeom prst="rect">
            <a:avLst/>
          </a:prstGeom>
          <a:noFill/>
        </p:spPr>
      </p:pic>
      <p:sp>
        <p:nvSpPr>
          <p:cNvPr id="533510" name="Text Box 6"/>
          <p:cNvSpPr txBox="1">
            <a:spLocks noChangeArrowheads="1"/>
          </p:cNvSpPr>
          <p:nvPr/>
        </p:nvSpPr>
        <p:spPr bwMode="auto">
          <a:xfrm>
            <a:off x="746125" y="5599113"/>
            <a:ext cx="7905750" cy="366712"/>
          </a:xfrm>
          <a:prstGeom prst="rect">
            <a:avLst/>
          </a:prstGeom>
          <a:noFill/>
          <a:ln w="9525">
            <a:noFill/>
            <a:miter lim="800000"/>
            <a:headEnd/>
            <a:tailEnd/>
          </a:ln>
          <a:effectLst/>
        </p:spPr>
        <p:txBody>
          <a:bodyPr wrap="none">
            <a:spAutoFit/>
          </a:bodyPr>
          <a:lstStyle/>
          <a:p>
            <a:r>
              <a:rPr lang="en-US"/>
              <a:t>5 min pulse                     10 min pulse                  10 min pulse, 60 min chase</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2"/>
          <p:cNvSpPr>
            <a:spLocks noGrp="1" noChangeArrowheads="1"/>
          </p:cNvSpPr>
          <p:nvPr>
            <p:ph type="title"/>
          </p:nvPr>
        </p:nvSpPr>
        <p:spPr/>
        <p:txBody>
          <a:bodyPr/>
          <a:lstStyle/>
          <a:p>
            <a:r>
              <a:rPr lang="en-US"/>
              <a:t>The Extracellular Matrix</a:t>
            </a:r>
          </a:p>
        </p:txBody>
      </p:sp>
      <p:pic>
        <p:nvPicPr>
          <p:cNvPr id="379907" name="Picture 3" descr="20-5"/>
          <p:cNvPicPr>
            <a:picLocks noChangeAspect="1" noChangeArrowheads="1"/>
          </p:cNvPicPr>
          <p:nvPr/>
        </p:nvPicPr>
        <p:blipFill>
          <a:blip r:embed="rId3" cstate="print"/>
          <a:srcRect/>
          <a:stretch>
            <a:fillRect/>
          </a:stretch>
        </p:blipFill>
        <p:spPr bwMode="auto">
          <a:xfrm>
            <a:off x="965200" y="1447800"/>
            <a:ext cx="7112000" cy="4929188"/>
          </a:xfrm>
          <a:prstGeom prst="rect">
            <a:avLst/>
          </a:prstGeom>
          <a:noFill/>
        </p:spPr>
      </p:pic>
      <p:sp>
        <p:nvSpPr>
          <p:cNvPr id="379908" name="Text Box 4"/>
          <p:cNvSpPr txBox="1">
            <a:spLocks noChangeArrowheads="1"/>
          </p:cNvSpPr>
          <p:nvPr/>
        </p:nvSpPr>
        <p:spPr bwMode="auto">
          <a:xfrm>
            <a:off x="2422525" y="6437313"/>
            <a:ext cx="4210050" cy="366712"/>
          </a:xfrm>
          <a:prstGeom prst="rect">
            <a:avLst/>
          </a:prstGeom>
          <a:noFill/>
          <a:ln w="9525">
            <a:noFill/>
            <a:miter lim="800000"/>
            <a:headEnd/>
            <a:tailEnd/>
          </a:ln>
          <a:effectLst/>
        </p:spPr>
        <p:txBody>
          <a:bodyPr wrap="none">
            <a:spAutoFit/>
          </a:bodyPr>
          <a:lstStyle/>
          <a:p>
            <a:r>
              <a:rPr lang="en-US"/>
              <a:t>Corn root tip (Satiat-Jeunemaitre, 1992)</a:t>
            </a: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2"/>
          <p:cNvSpPr>
            <a:spLocks noGrp="1" noChangeArrowheads="1"/>
          </p:cNvSpPr>
          <p:nvPr>
            <p:ph type="title"/>
          </p:nvPr>
        </p:nvSpPr>
        <p:spPr>
          <a:xfrm>
            <a:off x="0" y="76200"/>
            <a:ext cx="9144000" cy="1143000"/>
          </a:xfrm>
        </p:spPr>
        <p:txBody>
          <a:bodyPr/>
          <a:lstStyle/>
          <a:p>
            <a:r>
              <a:rPr lang="en-US" sz="4000"/>
              <a:t>  </a:t>
            </a:r>
            <a:r>
              <a:rPr lang="en-US" sz="3200"/>
              <a:t>The Cell Wall has a History and a Geography</a:t>
            </a:r>
          </a:p>
        </p:txBody>
      </p:sp>
      <p:pic>
        <p:nvPicPr>
          <p:cNvPr id="381955" name="Picture 3" descr="20-4"/>
          <p:cNvPicPr>
            <a:picLocks noChangeAspect="1" noChangeArrowheads="1"/>
          </p:cNvPicPr>
          <p:nvPr/>
        </p:nvPicPr>
        <p:blipFill>
          <a:blip r:embed="rId3" cstate="print"/>
          <a:srcRect/>
          <a:stretch>
            <a:fillRect/>
          </a:stretch>
        </p:blipFill>
        <p:spPr bwMode="auto">
          <a:xfrm>
            <a:off x="228600" y="1349375"/>
            <a:ext cx="8748713" cy="5203825"/>
          </a:xfrm>
          <a:prstGeom prst="rect">
            <a:avLst/>
          </a:prstGeom>
          <a:noFill/>
        </p:spPr>
      </p:pic>
      <p:sp>
        <p:nvSpPr>
          <p:cNvPr id="381956" name="Text Box 4"/>
          <p:cNvSpPr txBox="1">
            <a:spLocks noChangeArrowheads="1"/>
          </p:cNvSpPr>
          <p:nvPr/>
        </p:nvSpPr>
        <p:spPr bwMode="auto">
          <a:xfrm>
            <a:off x="2819400" y="6553200"/>
            <a:ext cx="3917950" cy="366713"/>
          </a:xfrm>
          <a:prstGeom prst="rect">
            <a:avLst/>
          </a:prstGeom>
          <a:noFill/>
          <a:ln w="9525">
            <a:noFill/>
            <a:miter lim="800000"/>
            <a:headEnd/>
            <a:tailEnd/>
          </a:ln>
          <a:effectLst/>
        </p:spPr>
        <p:txBody>
          <a:bodyPr wrap="none">
            <a:spAutoFit/>
          </a:bodyPr>
          <a:lstStyle/>
          <a:p>
            <a:r>
              <a:rPr lang="en-US"/>
              <a:t>Clover toot tip cells (Staehelin, 1992)</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762" name="Rectangle 2"/>
          <p:cNvSpPr>
            <a:spLocks noGrp="1" noChangeArrowheads="1"/>
          </p:cNvSpPr>
          <p:nvPr>
            <p:ph type="title"/>
          </p:nvPr>
        </p:nvSpPr>
        <p:spPr/>
        <p:txBody>
          <a:bodyPr/>
          <a:lstStyle/>
          <a:p>
            <a:r>
              <a:rPr lang="en-US"/>
              <a:t>  </a:t>
            </a:r>
          </a:p>
        </p:txBody>
      </p:sp>
      <p:sp>
        <p:nvSpPr>
          <p:cNvPr id="757763" name="Rectangle 3"/>
          <p:cNvSpPr>
            <a:spLocks noGrp="1" noChangeArrowheads="1"/>
          </p:cNvSpPr>
          <p:nvPr>
            <p:ph type="body" idx="1"/>
          </p:nvPr>
        </p:nvSpPr>
        <p:spPr/>
        <p:txBody>
          <a:bodyPr/>
          <a:lstStyle/>
          <a:p>
            <a:pPr>
              <a:buFontTx/>
              <a:buNone/>
            </a:pPr>
            <a:r>
              <a:rPr lang="en-US"/>
              <a:t> </a:t>
            </a:r>
          </a:p>
        </p:txBody>
      </p:sp>
      <p:pic>
        <p:nvPicPr>
          <p:cNvPr id="757764" name="Picture 4" descr="there_is_no_box_tshirt-p235785747038196731y7vb_400"/>
          <p:cNvPicPr>
            <a:picLocks noChangeAspect="1" noChangeArrowheads="1"/>
          </p:cNvPicPr>
          <p:nvPr/>
        </p:nvPicPr>
        <p:blipFill>
          <a:blip r:embed="rId3" cstate="print"/>
          <a:srcRect/>
          <a:stretch>
            <a:fillRect/>
          </a:stretch>
        </p:blipFill>
        <p:spPr bwMode="auto">
          <a:xfrm>
            <a:off x="987425" y="-76200"/>
            <a:ext cx="7623175" cy="7623175"/>
          </a:xfrm>
          <a:prstGeom prst="rect">
            <a:avLst/>
          </a:prstGeom>
          <a:noFill/>
        </p:spPr>
      </p:pic>
      <p:sp>
        <p:nvSpPr>
          <p:cNvPr id="757765" name="Text Box 5"/>
          <p:cNvSpPr txBox="1">
            <a:spLocks noChangeArrowheads="1"/>
          </p:cNvSpPr>
          <p:nvPr/>
        </p:nvSpPr>
        <p:spPr bwMode="auto">
          <a:xfrm>
            <a:off x="2301875" y="2667000"/>
            <a:ext cx="4343400" cy="2654300"/>
          </a:xfrm>
          <a:prstGeom prst="rect">
            <a:avLst/>
          </a:prstGeom>
          <a:noFill/>
          <a:ln w="9525">
            <a:noFill/>
            <a:miter lim="800000"/>
            <a:headEnd/>
            <a:tailEnd/>
          </a:ln>
          <a:effectLst/>
        </p:spPr>
        <p:txBody>
          <a:bodyPr wrap="none">
            <a:spAutoFit/>
          </a:bodyPr>
          <a:lstStyle/>
          <a:p>
            <a:pPr algn="ctr"/>
            <a:r>
              <a:rPr lang="en-US" sz="2800">
                <a:solidFill>
                  <a:schemeClr val="bg1"/>
                </a:solidFill>
              </a:rPr>
              <a:t>“There is no real divisions </a:t>
            </a:r>
          </a:p>
          <a:p>
            <a:pPr algn="ctr"/>
            <a:r>
              <a:rPr lang="en-US" sz="2800">
                <a:solidFill>
                  <a:schemeClr val="bg1"/>
                </a:solidFill>
              </a:rPr>
              <a:t>between disciplines.”</a:t>
            </a:r>
          </a:p>
          <a:p>
            <a:pPr algn="ctr"/>
            <a:endParaRPr lang="en-US" sz="2800">
              <a:solidFill>
                <a:schemeClr val="bg1"/>
              </a:solidFill>
            </a:endParaRPr>
          </a:p>
          <a:p>
            <a:pPr algn="ctr"/>
            <a:r>
              <a:rPr lang="en-US" sz="2800">
                <a:solidFill>
                  <a:schemeClr val="bg1"/>
                </a:solidFill>
              </a:rPr>
              <a:t>“Centuries-long </a:t>
            </a:r>
          </a:p>
          <a:p>
            <a:pPr algn="ctr"/>
            <a:r>
              <a:rPr lang="en-US" sz="2800">
                <a:solidFill>
                  <a:schemeClr val="bg1"/>
                </a:solidFill>
              </a:rPr>
              <a:t>collaborations</a:t>
            </a:r>
          </a:p>
          <a:p>
            <a:pPr algn="ctr"/>
            <a:r>
              <a:rPr lang="en-US" sz="2800">
                <a:solidFill>
                  <a:schemeClr val="bg1"/>
                </a:solidFill>
              </a:rPr>
              <a:t> can happen.”</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Rectangle 2"/>
          <p:cNvSpPr>
            <a:spLocks noGrp="1" noChangeArrowheads="1"/>
          </p:cNvSpPr>
          <p:nvPr>
            <p:ph type="title"/>
          </p:nvPr>
        </p:nvSpPr>
        <p:spPr>
          <a:xfrm>
            <a:off x="457200" y="76200"/>
            <a:ext cx="8229600" cy="1143000"/>
          </a:xfrm>
        </p:spPr>
        <p:txBody>
          <a:bodyPr/>
          <a:lstStyle/>
          <a:p>
            <a:r>
              <a:rPr lang="en-US"/>
              <a:t>Vacuole Formation</a:t>
            </a:r>
          </a:p>
        </p:txBody>
      </p:sp>
      <p:sp>
        <p:nvSpPr>
          <p:cNvPr id="466947" name="Rectangle 3"/>
          <p:cNvSpPr>
            <a:spLocks noGrp="1" noChangeArrowheads="1"/>
          </p:cNvSpPr>
          <p:nvPr>
            <p:ph type="body" idx="1"/>
          </p:nvPr>
        </p:nvSpPr>
        <p:spPr/>
        <p:txBody>
          <a:bodyPr/>
          <a:lstStyle/>
          <a:p>
            <a:pPr>
              <a:buFontTx/>
              <a:buNone/>
            </a:pPr>
            <a:r>
              <a:rPr lang="en-US"/>
              <a:t> </a:t>
            </a:r>
          </a:p>
        </p:txBody>
      </p:sp>
      <p:pic>
        <p:nvPicPr>
          <p:cNvPr id="466953" name="Picture 9" descr="7-2"/>
          <p:cNvPicPr>
            <a:picLocks noChangeAspect="1" noChangeArrowheads="1"/>
          </p:cNvPicPr>
          <p:nvPr/>
        </p:nvPicPr>
        <p:blipFill>
          <a:blip r:embed="rId3" cstate="print"/>
          <a:srcRect/>
          <a:stretch>
            <a:fillRect/>
          </a:stretch>
        </p:blipFill>
        <p:spPr bwMode="auto">
          <a:xfrm>
            <a:off x="1066800" y="1503363"/>
            <a:ext cx="6883400" cy="4897437"/>
          </a:xfrm>
          <a:prstGeom prst="rect">
            <a:avLst/>
          </a:prstGeom>
          <a:noFill/>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0" name="Rectangle 2"/>
          <p:cNvSpPr>
            <a:spLocks noGrp="1" noChangeArrowheads="1"/>
          </p:cNvSpPr>
          <p:nvPr>
            <p:ph type="title"/>
          </p:nvPr>
        </p:nvSpPr>
        <p:spPr/>
        <p:txBody>
          <a:bodyPr/>
          <a:lstStyle/>
          <a:p>
            <a:r>
              <a:rPr lang="en-US"/>
              <a:t>Vacuole Formation</a:t>
            </a:r>
          </a:p>
        </p:txBody>
      </p:sp>
      <p:sp>
        <p:nvSpPr>
          <p:cNvPr id="467971" name="Rectangle 3"/>
          <p:cNvSpPr>
            <a:spLocks noGrp="1" noChangeArrowheads="1"/>
          </p:cNvSpPr>
          <p:nvPr>
            <p:ph type="body" idx="1"/>
          </p:nvPr>
        </p:nvSpPr>
        <p:spPr/>
        <p:txBody>
          <a:bodyPr/>
          <a:lstStyle/>
          <a:p>
            <a:pPr>
              <a:buFontTx/>
              <a:buNone/>
            </a:pPr>
            <a:r>
              <a:rPr lang="en-US"/>
              <a:t> </a:t>
            </a:r>
          </a:p>
        </p:txBody>
      </p:sp>
      <p:pic>
        <p:nvPicPr>
          <p:cNvPr id="467974" name="Picture 6" descr="7-6"/>
          <p:cNvPicPr>
            <a:picLocks noChangeAspect="1" noChangeArrowheads="1"/>
          </p:cNvPicPr>
          <p:nvPr/>
        </p:nvPicPr>
        <p:blipFill>
          <a:blip r:embed="rId3" cstate="print"/>
          <a:srcRect/>
          <a:stretch>
            <a:fillRect/>
          </a:stretch>
        </p:blipFill>
        <p:spPr bwMode="auto">
          <a:xfrm>
            <a:off x="1066800" y="1828800"/>
            <a:ext cx="6883400" cy="3902075"/>
          </a:xfrm>
          <a:prstGeom prst="rect">
            <a:avLst/>
          </a:prstGeom>
          <a:noFill/>
        </p:spPr>
      </p:pic>
      <p:sp>
        <p:nvSpPr>
          <p:cNvPr id="467976" name="Rectangle 8"/>
          <p:cNvSpPr>
            <a:spLocks noChangeArrowheads="1"/>
          </p:cNvSpPr>
          <p:nvPr/>
        </p:nvSpPr>
        <p:spPr bwMode="auto">
          <a:xfrm>
            <a:off x="2743200" y="6096000"/>
            <a:ext cx="3752850" cy="366713"/>
          </a:xfrm>
          <a:prstGeom prst="rect">
            <a:avLst/>
          </a:prstGeom>
          <a:noFill/>
          <a:ln w="9525">
            <a:noFill/>
            <a:miter lim="800000"/>
            <a:headEnd/>
            <a:tailEnd/>
          </a:ln>
          <a:effectLst/>
        </p:spPr>
        <p:txBody>
          <a:bodyPr wrap="none">
            <a:spAutoFit/>
          </a:bodyPr>
          <a:lstStyle/>
          <a:p>
            <a:r>
              <a:rPr lang="en-US"/>
              <a:t>Root tip of Euphorbia (Marty, 1978)</a:t>
            </a: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4" name="Rectangle 2"/>
          <p:cNvSpPr>
            <a:spLocks noGrp="1" noChangeArrowheads="1"/>
          </p:cNvSpPr>
          <p:nvPr>
            <p:ph type="title"/>
          </p:nvPr>
        </p:nvSpPr>
        <p:spPr/>
        <p:txBody>
          <a:bodyPr/>
          <a:lstStyle/>
          <a:p>
            <a:r>
              <a:rPr lang="en-US"/>
              <a:t>Vacuole Formation</a:t>
            </a:r>
          </a:p>
        </p:txBody>
      </p:sp>
      <p:sp>
        <p:nvSpPr>
          <p:cNvPr id="468995" name="Rectangle 3"/>
          <p:cNvSpPr>
            <a:spLocks noGrp="1" noChangeArrowheads="1"/>
          </p:cNvSpPr>
          <p:nvPr>
            <p:ph type="body" idx="1"/>
          </p:nvPr>
        </p:nvSpPr>
        <p:spPr/>
        <p:txBody>
          <a:bodyPr/>
          <a:lstStyle/>
          <a:p>
            <a:pPr>
              <a:buFontTx/>
              <a:buNone/>
            </a:pPr>
            <a:r>
              <a:rPr lang="en-US"/>
              <a:t> </a:t>
            </a:r>
          </a:p>
        </p:txBody>
      </p:sp>
      <p:pic>
        <p:nvPicPr>
          <p:cNvPr id="468997" name="Picture 5" descr="7-7"/>
          <p:cNvPicPr>
            <a:picLocks noChangeAspect="1" noChangeArrowheads="1"/>
          </p:cNvPicPr>
          <p:nvPr/>
        </p:nvPicPr>
        <p:blipFill>
          <a:blip r:embed="rId3" cstate="print"/>
          <a:srcRect/>
          <a:stretch>
            <a:fillRect/>
          </a:stretch>
        </p:blipFill>
        <p:spPr bwMode="auto">
          <a:xfrm>
            <a:off x="2133600" y="2209800"/>
            <a:ext cx="4899025" cy="3419475"/>
          </a:xfrm>
          <a:prstGeom prst="rect">
            <a:avLst/>
          </a:prstGeom>
          <a:noFill/>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8" name="Rectangle 2"/>
          <p:cNvSpPr>
            <a:spLocks noGrp="1" noChangeArrowheads="1"/>
          </p:cNvSpPr>
          <p:nvPr>
            <p:ph type="title"/>
          </p:nvPr>
        </p:nvSpPr>
        <p:spPr>
          <a:xfrm>
            <a:off x="457200" y="76200"/>
            <a:ext cx="8229600" cy="1143000"/>
          </a:xfrm>
        </p:spPr>
        <p:txBody>
          <a:bodyPr/>
          <a:lstStyle/>
          <a:p>
            <a:r>
              <a:rPr lang="en-US"/>
              <a:t>Vacuole Formation</a:t>
            </a:r>
          </a:p>
        </p:txBody>
      </p:sp>
      <p:sp>
        <p:nvSpPr>
          <p:cNvPr id="470019" name="Rectangle 3"/>
          <p:cNvSpPr>
            <a:spLocks noGrp="1" noChangeArrowheads="1"/>
          </p:cNvSpPr>
          <p:nvPr>
            <p:ph type="body" idx="1"/>
          </p:nvPr>
        </p:nvSpPr>
        <p:spPr/>
        <p:txBody>
          <a:bodyPr/>
          <a:lstStyle/>
          <a:p>
            <a:pPr>
              <a:buFontTx/>
              <a:buNone/>
            </a:pPr>
            <a:r>
              <a:rPr lang="en-US"/>
              <a:t> </a:t>
            </a:r>
          </a:p>
        </p:txBody>
      </p:sp>
      <p:pic>
        <p:nvPicPr>
          <p:cNvPr id="470020" name="Picture 4" descr="7-8"/>
          <p:cNvPicPr>
            <a:picLocks noChangeAspect="1" noChangeArrowheads="1"/>
          </p:cNvPicPr>
          <p:nvPr/>
        </p:nvPicPr>
        <p:blipFill>
          <a:blip r:embed="rId3" cstate="print"/>
          <a:srcRect/>
          <a:stretch>
            <a:fillRect/>
          </a:stretch>
        </p:blipFill>
        <p:spPr bwMode="auto">
          <a:xfrm>
            <a:off x="2971800" y="1295400"/>
            <a:ext cx="3271838" cy="5507038"/>
          </a:xfrm>
          <a:prstGeom prst="rect">
            <a:avLst/>
          </a:prstGeom>
          <a:noFill/>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2"/>
          <p:cNvSpPr>
            <a:spLocks noGrp="1" noChangeArrowheads="1"/>
          </p:cNvSpPr>
          <p:nvPr>
            <p:ph type="title"/>
          </p:nvPr>
        </p:nvSpPr>
        <p:spPr/>
        <p:txBody>
          <a:bodyPr/>
          <a:lstStyle/>
          <a:p>
            <a:r>
              <a:rPr lang="en-US"/>
              <a:t>  </a:t>
            </a:r>
          </a:p>
        </p:txBody>
      </p:sp>
      <p:sp>
        <p:nvSpPr>
          <p:cNvPr id="450563" name="Rectangle 3"/>
          <p:cNvSpPr>
            <a:spLocks noGrp="1" noChangeArrowheads="1"/>
          </p:cNvSpPr>
          <p:nvPr>
            <p:ph type="body" idx="1"/>
          </p:nvPr>
        </p:nvSpPr>
        <p:spPr/>
        <p:txBody>
          <a:bodyPr/>
          <a:lstStyle/>
          <a:p>
            <a:pPr>
              <a:buFontTx/>
              <a:buNone/>
            </a:pPr>
            <a:r>
              <a:rPr lang="en-US"/>
              <a:t>  </a:t>
            </a:r>
          </a:p>
        </p:txBody>
      </p:sp>
      <p:pic>
        <p:nvPicPr>
          <p:cNvPr id="450564" name="Picture 4" descr="JP%2520Overby%2520Wild%2520Violet"/>
          <p:cNvPicPr>
            <a:picLocks noChangeAspect="1" noChangeArrowheads="1"/>
          </p:cNvPicPr>
          <p:nvPr/>
        </p:nvPicPr>
        <p:blipFill>
          <a:blip r:embed="rId3" cstate="print"/>
          <a:srcRect/>
          <a:stretch>
            <a:fillRect/>
          </a:stretch>
        </p:blipFill>
        <p:spPr bwMode="auto">
          <a:xfrm>
            <a:off x="4724400" y="1219200"/>
            <a:ext cx="3495675" cy="4762500"/>
          </a:xfrm>
          <a:prstGeom prst="rect">
            <a:avLst/>
          </a:prstGeom>
          <a:noFill/>
        </p:spPr>
      </p:pic>
      <p:pic>
        <p:nvPicPr>
          <p:cNvPr id="450565" name="Picture 5" descr="RobertBoyle2"/>
          <p:cNvPicPr>
            <a:picLocks noChangeAspect="1" noChangeArrowheads="1"/>
          </p:cNvPicPr>
          <p:nvPr/>
        </p:nvPicPr>
        <p:blipFill>
          <a:blip r:embed="rId4" cstate="print"/>
          <a:srcRect/>
          <a:stretch>
            <a:fillRect/>
          </a:stretch>
        </p:blipFill>
        <p:spPr bwMode="auto">
          <a:xfrm>
            <a:off x="533400" y="609600"/>
            <a:ext cx="3629025" cy="5715000"/>
          </a:xfrm>
          <a:prstGeom prst="rect">
            <a:avLst/>
          </a:prstGeom>
          <a:noFill/>
        </p:spPr>
      </p:pic>
      <p:sp>
        <p:nvSpPr>
          <p:cNvPr id="450566" name="Text Box 6"/>
          <p:cNvSpPr txBox="1">
            <a:spLocks noChangeArrowheads="1"/>
          </p:cNvSpPr>
          <p:nvPr/>
        </p:nvSpPr>
        <p:spPr bwMode="auto">
          <a:xfrm>
            <a:off x="1276350" y="6324600"/>
            <a:ext cx="2228850" cy="366713"/>
          </a:xfrm>
          <a:prstGeom prst="rect">
            <a:avLst/>
          </a:prstGeom>
          <a:noFill/>
          <a:ln w="9525">
            <a:noFill/>
            <a:miter lim="800000"/>
            <a:headEnd/>
            <a:tailEnd/>
          </a:ln>
          <a:effectLst/>
        </p:spPr>
        <p:txBody>
          <a:bodyPr wrap="none">
            <a:spAutoFit/>
          </a:bodyPr>
          <a:lstStyle/>
          <a:p>
            <a:r>
              <a:rPr lang="en-US"/>
              <a:t>Robert Boyle (1664)</a:t>
            </a:r>
          </a:p>
        </p:txBody>
      </p:sp>
      <p:sp>
        <p:nvSpPr>
          <p:cNvPr id="450567" name="Text Box 7"/>
          <p:cNvSpPr txBox="1">
            <a:spLocks noChangeArrowheads="1"/>
          </p:cNvSpPr>
          <p:nvPr/>
        </p:nvSpPr>
        <p:spPr bwMode="auto">
          <a:xfrm>
            <a:off x="6172200" y="6186488"/>
            <a:ext cx="755650" cy="366712"/>
          </a:xfrm>
          <a:prstGeom prst="rect">
            <a:avLst/>
          </a:prstGeom>
          <a:noFill/>
          <a:ln w="9525">
            <a:noFill/>
            <a:miter lim="800000"/>
            <a:headEnd/>
            <a:tailEnd/>
          </a:ln>
          <a:effectLst/>
        </p:spPr>
        <p:txBody>
          <a:bodyPr wrap="none">
            <a:spAutoFit/>
          </a:bodyPr>
          <a:lstStyle/>
          <a:p>
            <a:r>
              <a:rPr lang="en-US"/>
              <a:t>Violet</a:t>
            </a: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Rectangle 2"/>
          <p:cNvSpPr>
            <a:spLocks noGrp="1" noChangeArrowheads="1"/>
          </p:cNvSpPr>
          <p:nvPr>
            <p:ph type="title"/>
          </p:nvPr>
        </p:nvSpPr>
        <p:spPr/>
        <p:txBody>
          <a:bodyPr/>
          <a:lstStyle/>
          <a:p>
            <a:r>
              <a:rPr lang="en-US"/>
              <a:t>   </a:t>
            </a:r>
          </a:p>
        </p:txBody>
      </p:sp>
      <p:sp>
        <p:nvSpPr>
          <p:cNvPr id="448515" name="Rectangle 3"/>
          <p:cNvSpPr>
            <a:spLocks noGrp="1" noChangeArrowheads="1"/>
          </p:cNvSpPr>
          <p:nvPr>
            <p:ph type="body" idx="1"/>
          </p:nvPr>
        </p:nvSpPr>
        <p:spPr/>
        <p:txBody>
          <a:bodyPr/>
          <a:lstStyle/>
          <a:p>
            <a:pPr>
              <a:buFontTx/>
              <a:buNone/>
            </a:pPr>
            <a:r>
              <a:rPr lang="en-US"/>
              <a:t>  </a:t>
            </a:r>
          </a:p>
        </p:txBody>
      </p:sp>
      <p:pic>
        <p:nvPicPr>
          <p:cNvPr id="448517" name="Picture 5" descr="333495_f520"/>
          <p:cNvPicPr>
            <a:picLocks noChangeAspect="1" noChangeArrowheads="1"/>
          </p:cNvPicPr>
          <p:nvPr/>
        </p:nvPicPr>
        <p:blipFill>
          <a:blip r:embed="rId3" cstate="print"/>
          <a:srcRect/>
          <a:stretch>
            <a:fillRect/>
          </a:stretch>
        </p:blipFill>
        <p:spPr bwMode="auto">
          <a:xfrm>
            <a:off x="2152650" y="180975"/>
            <a:ext cx="4441825" cy="5962650"/>
          </a:xfrm>
          <a:prstGeom prst="rect">
            <a:avLst/>
          </a:prstGeom>
          <a:noFill/>
        </p:spPr>
      </p:pic>
      <p:sp>
        <p:nvSpPr>
          <p:cNvPr id="448518" name="Text Box 6"/>
          <p:cNvSpPr txBox="1">
            <a:spLocks noChangeArrowheads="1"/>
          </p:cNvSpPr>
          <p:nvPr/>
        </p:nvSpPr>
        <p:spPr bwMode="auto">
          <a:xfrm>
            <a:off x="3536950" y="6338888"/>
            <a:ext cx="1619250" cy="366712"/>
          </a:xfrm>
          <a:prstGeom prst="rect">
            <a:avLst/>
          </a:prstGeom>
          <a:noFill/>
          <a:ln w="9525">
            <a:noFill/>
            <a:miter lim="800000"/>
            <a:headEnd/>
            <a:tailEnd/>
          </a:ln>
          <a:effectLst/>
        </p:spPr>
        <p:txBody>
          <a:bodyPr wrap="none">
            <a:spAutoFit/>
          </a:bodyPr>
          <a:lstStyle/>
          <a:p>
            <a:r>
              <a:rPr lang="en-US"/>
              <a:t>Morning Glory</a:t>
            </a: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10" name="Rectangle 2"/>
          <p:cNvSpPr>
            <a:spLocks noGrp="1" noChangeArrowheads="1"/>
          </p:cNvSpPr>
          <p:nvPr>
            <p:ph type="title"/>
          </p:nvPr>
        </p:nvSpPr>
        <p:spPr/>
        <p:txBody>
          <a:bodyPr/>
          <a:lstStyle/>
          <a:p>
            <a:r>
              <a:rPr lang="en-US"/>
              <a:t> </a:t>
            </a:r>
          </a:p>
        </p:txBody>
      </p:sp>
      <p:sp>
        <p:nvSpPr>
          <p:cNvPr id="452611" name="Rectangle 3"/>
          <p:cNvSpPr>
            <a:spLocks noGrp="1" noChangeArrowheads="1"/>
          </p:cNvSpPr>
          <p:nvPr>
            <p:ph type="body" idx="1"/>
          </p:nvPr>
        </p:nvSpPr>
        <p:spPr/>
        <p:txBody>
          <a:bodyPr/>
          <a:lstStyle/>
          <a:p>
            <a:pPr>
              <a:buFontTx/>
              <a:buNone/>
            </a:pPr>
            <a:r>
              <a:rPr lang="en-US"/>
              <a:t>  </a:t>
            </a:r>
          </a:p>
        </p:txBody>
      </p:sp>
      <p:pic>
        <p:nvPicPr>
          <p:cNvPr id="452612" name="Picture 4" descr="mcclintock"/>
          <p:cNvPicPr>
            <a:picLocks noChangeAspect="1" noChangeArrowheads="1"/>
          </p:cNvPicPr>
          <p:nvPr/>
        </p:nvPicPr>
        <p:blipFill>
          <a:blip r:embed="rId3" cstate="print"/>
          <a:srcRect/>
          <a:stretch>
            <a:fillRect/>
          </a:stretch>
        </p:blipFill>
        <p:spPr bwMode="auto">
          <a:xfrm>
            <a:off x="304800" y="858838"/>
            <a:ext cx="5713413" cy="5465762"/>
          </a:xfrm>
          <a:prstGeom prst="rect">
            <a:avLst/>
          </a:prstGeom>
          <a:noFill/>
        </p:spPr>
      </p:pic>
      <p:pic>
        <p:nvPicPr>
          <p:cNvPr id="452613" name="Picture 5" descr="tranpos2b"/>
          <p:cNvPicPr>
            <a:picLocks noChangeAspect="1" noChangeArrowheads="1"/>
          </p:cNvPicPr>
          <p:nvPr/>
        </p:nvPicPr>
        <p:blipFill>
          <a:blip r:embed="rId4" cstate="print"/>
          <a:srcRect/>
          <a:stretch>
            <a:fillRect/>
          </a:stretch>
        </p:blipFill>
        <p:spPr bwMode="auto">
          <a:xfrm>
            <a:off x="6324600" y="533400"/>
            <a:ext cx="2428875" cy="5600700"/>
          </a:xfrm>
          <a:prstGeom prst="rect">
            <a:avLst/>
          </a:prstGeom>
          <a:noFill/>
        </p:spPr>
      </p:pic>
      <p:sp>
        <p:nvSpPr>
          <p:cNvPr id="452614" name="Text Box 6"/>
          <p:cNvSpPr txBox="1">
            <a:spLocks noChangeArrowheads="1"/>
          </p:cNvSpPr>
          <p:nvPr/>
        </p:nvSpPr>
        <p:spPr bwMode="auto">
          <a:xfrm>
            <a:off x="5622925" y="6208713"/>
            <a:ext cx="184150" cy="366712"/>
          </a:xfrm>
          <a:prstGeom prst="rect">
            <a:avLst/>
          </a:prstGeom>
          <a:noFill/>
          <a:ln w="9525">
            <a:noFill/>
            <a:miter lim="800000"/>
            <a:headEnd/>
            <a:tailEnd/>
          </a:ln>
          <a:effectLst/>
        </p:spPr>
        <p:txBody>
          <a:bodyPr wrap="none">
            <a:spAutoFit/>
          </a:bodyPr>
          <a:lstStyle/>
          <a:p>
            <a:endParaRPr lang="en-US"/>
          </a:p>
        </p:txBody>
      </p:sp>
      <p:sp>
        <p:nvSpPr>
          <p:cNvPr id="452615" name="Text Box 7"/>
          <p:cNvSpPr txBox="1">
            <a:spLocks noChangeArrowheads="1"/>
          </p:cNvSpPr>
          <p:nvPr/>
        </p:nvSpPr>
        <p:spPr bwMode="auto">
          <a:xfrm>
            <a:off x="7169150" y="6262688"/>
            <a:ext cx="679450" cy="366712"/>
          </a:xfrm>
          <a:prstGeom prst="rect">
            <a:avLst/>
          </a:prstGeom>
          <a:noFill/>
          <a:ln w="9525">
            <a:noFill/>
            <a:miter lim="800000"/>
            <a:headEnd/>
            <a:tailEnd/>
          </a:ln>
          <a:effectLst/>
        </p:spPr>
        <p:txBody>
          <a:bodyPr wrap="none">
            <a:spAutoFit/>
          </a:bodyPr>
          <a:lstStyle/>
          <a:p>
            <a:r>
              <a:rPr lang="en-US"/>
              <a:t>Corn</a:t>
            </a:r>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226" name="Rectangle 2"/>
          <p:cNvSpPr>
            <a:spLocks noGrp="1" noChangeArrowheads="1"/>
          </p:cNvSpPr>
          <p:nvPr>
            <p:ph type="title"/>
          </p:nvPr>
        </p:nvSpPr>
        <p:spPr/>
        <p:txBody>
          <a:bodyPr/>
          <a:lstStyle/>
          <a:p>
            <a:r>
              <a:rPr lang="en-US"/>
              <a:t>  </a:t>
            </a:r>
          </a:p>
        </p:txBody>
      </p:sp>
      <p:sp>
        <p:nvSpPr>
          <p:cNvPr id="692227" name="Rectangle 3"/>
          <p:cNvSpPr>
            <a:spLocks noGrp="1" noChangeArrowheads="1"/>
          </p:cNvSpPr>
          <p:nvPr>
            <p:ph type="body" idx="1"/>
          </p:nvPr>
        </p:nvSpPr>
        <p:spPr/>
        <p:txBody>
          <a:bodyPr/>
          <a:lstStyle/>
          <a:p>
            <a:pPr>
              <a:buFontTx/>
              <a:buNone/>
            </a:pPr>
            <a:r>
              <a:rPr lang="en-US"/>
              <a:t>  </a:t>
            </a:r>
          </a:p>
        </p:txBody>
      </p:sp>
      <p:pic>
        <p:nvPicPr>
          <p:cNvPr id="692228" name="Picture 4" descr="9-7"/>
          <p:cNvPicPr>
            <a:picLocks noChangeAspect="1" noChangeArrowheads="1"/>
          </p:cNvPicPr>
          <p:nvPr/>
        </p:nvPicPr>
        <p:blipFill>
          <a:blip r:embed="rId3" cstate="print"/>
          <a:srcRect/>
          <a:stretch>
            <a:fillRect/>
          </a:stretch>
        </p:blipFill>
        <p:spPr bwMode="auto">
          <a:xfrm>
            <a:off x="0" y="0"/>
            <a:ext cx="9461500" cy="7088188"/>
          </a:xfrm>
          <a:prstGeom prst="rect">
            <a:avLst/>
          </a:prstGeom>
          <a:noFill/>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8" name="Rectangle 2"/>
          <p:cNvSpPr>
            <a:spLocks noGrp="1" noChangeArrowheads="1"/>
          </p:cNvSpPr>
          <p:nvPr>
            <p:ph type="title"/>
          </p:nvPr>
        </p:nvSpPr>
        <p:spPr/>
        <p:txBody>
          <a:bodyPr/>
          <a:lstStyle/>
          <a:p>
            <a:r>
              <a:rPr lang="en-US"/>
              <a:t>Cytoplasmic Elasticity</a:t>
            </a:r>
          </a:p>
        </p:txBody>
      </p:sp>
      <p:sp>
        <p:nvSpPr>
          <p:cNvPr id="490499" name="Rectangle 3"/>
          <p:cNvSpPr>
            <a:spLocks noGrp="1" noChangeArrowheads="1"/>
          </p:cNvSpPr>
          <p:nvPr>
            <p:ph type="body" idx="1"/>
          </p:nvPr>
        </p:nvSpPr>
        <p:spPr/>
        <p:txBody>
          <a:bodyPr/>
          <a:lstStyle/>
          <a:p>
            <a:pPr>
              <a:buFontTx/>
              <a:buNone/>
            </a:pPr>
            <a:r>
              <a:rPr lang="en-US"/>
              <a:t>  </a:t>
            </a:r>
          </a:p>
        </p:txBody>
      </p:sp>
      <p:pic>
        <p:nvPicPr>
          <p:cNvPr id="490500" name="Picture 4" descr="9-6"/>
          <p:cNvPicPr>
            <a:picLocks noChangeAspect="1" noChangeArrowheads="1"/>
          </p:cNvPicPr>
          <p:nvPr/>
        </p:nvPicPr>
        <p:blipFill>
          <a:blip r:embed="rId3" cstate="print"/>
          <a:srcRect/>
          <a:stretch>
            <a:fillRect/>
          </a:stretch>
        </p:blipFill>
        <p:spPr bwMode="auto">
          <a:xfrm>
            <a:off x="533400" y="1828800"/>
            <a:ext cx="4473575" cy="3357563"/>
          </a:xfrm>
          <a:prstGeom prst="rect">
            <a:avLst/>
          </a:prstGeom>
          <a:noFill/>
        </p:spPr>
      </p:pic>
      <p:pic>
        <p:nvPicPr>
          <p:cNvPr id="490501" name="Picture 5"/>
          <p:cNvPicPr>
            <a:picLocks noChangeAspect="1" noChangeArrowheads="1"/>
          </p:cNvPicPr>
          <p:nvPr/>
        </p:nvPicPr>
        <p:blipFill>
          <a:blip r:embed="rId4" cstate="print"/>
          <a:srcRect/>
          <a:stretch>
            <a:fillRect/>
          </a:stretch>
        </p:blipFill>
        <p:spPr bwMode="auto">
          <a:xfrm>
            <a:off x="5410200" y="1371600"/>
            <a:ext cx="3421063" cy="4541838"/>
          </a:xfrm>
          <a:prstGeom prst="rect">
            <a:avLst/>
          </a:prstGeom>
          <a:noFill/>
          <a:ln w="9525">
            <a:noFill/>
            <a:miter lim="800000"/>
            <a:headEnd/>
            <a:tailEnd/>
          </a:ln>
          <a:effectLst/>
        </p:spPr>
      </p:pic>
      <p:sp>
        <p:nvSpPr>
          <p:cNvPr id="490502" name="Rectangle 6"/>
          <p:cNvSpPr>
            <a:spLocks noChangeArrowheads="1"/>
          </p:cNvSpPr>
          <p:nvPr/>
        </p:nvSpPr>
        <p:spPr bwMode="auto">
          <a:xfrm>
            <a:off x="6096000" y="6019800"/>
            <a:ext cx="2343150" cy="366713"/>
          </a:xfrm>
          <a:prstGeom prst="rect">
            <a:avLst/>
          </a:prstGeom>
          <a:noFill/>
          <a:ln w="9525">
            <a:noFill/>
            <a:miter lim="800000"/>
            <a:headEnd/>
            <a:tailEnd/>
          </a:ln>
          <a:effectLst/>
        </p:spPr>
        <p:txBody>
          <a:bodyPr wrap="none">
            <a:spAutoFit/>
          </a:bodyPr>
          <a:lstStyle/>
          <a:p>
            <a:r>
              <a:rPr lang="en-US"/>
              <a:t>William Seifriz (1936)</a:t>
            </a: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4" name="Rectangle 2"/>
          <p:cNvSpPr>
            <a:spLocks noGrp="1" noChangeArrowheads="1"/>
          </p:cNvSpPr>
          <p:nvPr>
            <p:ph type="title"/>
          </p:nvPr>
        </p:nvSpPr>
        <p:spPr/>
        <p:txBody>
          <a:bodyPr/>
          <a:lstStyle/>
          <a:p>
            <a:r>
              <a:rPr lang="en-US"/>
              <a:t>Cytoplasmic Elasticity (1950)</a:t>
            </a:r>
          </a:p>
        </p:txBody>
      </p:sp>
      <p:sp>
        <p:nvSpPr>
          <p:cNvPr id="489475" name="Rectangle 3"/>
          <p:cNvSpPr>
            <a:spLocks noGrp="1" noChangeArrowheads="1"/>
          </p:cNvSpPr>
          <p:nvPr>
            <p:ph type="body" idx="1"/>
          </p:nvPr>
        </p:nvSpPr>
        <p:spPr/>
        <p:txBody>
          <a:bodyPr/>
          <a:lstStyle/>
          <a:p>
            <a:pPr>
              <a:buFontTx/>
              <a:buNone/>
            </a:pPr>
            <a:r>
              <a:rPr lang="en-US"/>
              <a:t>  </a:t>
            </a:r>
          </a:p>
        </p:txBody>
      </p:sp>
      <p:pic>
        <p:nvPicPr>
          <p:cNvPr id="489476" name="Picture 4"/>
          <p:cNvPicPr>
            <a:picLocks noChangeAspect="1" noChangeArrowheads="1"/>
          </p:cNvPicPr>
          <p:nvPr/>
        </p:nvPicPr>
        <p:blipFill>
          <a:blip r:embed="rId3" cstate="print"/>
          <a:srcRect/>
          <a:stretch>
            <a:fillRect/>
          </a:stretch>
        </p:blipFill>
        <p:spPr bwMode="auto">
          <a:xfrm>
            <a:off x="990600" y="1676400"/>
            <a:ext cx="7358063" cy="49371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098" name="Rectangle 2"/>
          <p:cNvSpPr>
            <a:spLocks noGrp="1" noChangeArrowheads="1"/>
          </p:cNvSpPr>
          <p:nvPr>
            <p:ph type="title"/>
          </p:nvPr>
        </p:nvSpPr>
        <p:spPr>
          <a:xfrm>
            <a:off x="457200" y="76200"/>
            <a:ext cx="8229600" cy="1066800"/>
          </a:xfrm>
        </p:spPr>
        <p:txBody>
          <a:bodyPr/>
          <a:lstStyle/>
          <a:p>
            <a:r>
              <a:rPr lang="en-US"/>
              <a:t>Fashion in 1952</a:t>
            </a:r>
          </a:p>
        </p:txBody>
      </p:sp>
      <p:sp>
        <p:nvSpPr>
          <p:cNvPr id="644099" name="Rectangle 3"/>
          <p:cNvSpPr>
            <a:spLocks noGrp="1" noChangeArrowheads="1"/>
          </p:cNvSpPr>
          <p:nvPr>
            <p:ph type="body" idx="1"/>
          </p:nvPr>
        </p:nvSpPr>
        <p:spPr>
          <a:xfrm>
            <a:off x="228600" y="1600200"/>
            <a:ext cx="4114800" cy="4525963"/>
          </a:xfrm>
        </p:spPr>
        <p:txBody>
          <a:bodyPr/>
          <a:lstStyle/>
          <a:p>
            <a:pPr>
              <a:lnSpc>
                <a:spcPct val="90000"/>
              </a:lnSpc>
              <a:buFontTx/>
              <a:buNone/>
            </a:pPr>
            <a:r>
              <a:rPr lang="en-US" sz="2800"/>
              <a:t>	In 1952, Edgar Bright Wilson Jr. wrote in </a:t>
            </a:r>
            <a:r>
              <a:rPr lang="en-US" sz="2800" i="1"/>
              <a:t>An Introduction to Scientific Research</a:t>
            </a:r>
            <a:r>
              <a:rPr lang="en-US" sz="2800"/>
              <a:t>, </a:t>
            </a:r>
            <a:r>
              <a:rPr lang="en-US" sz="2800" i="1"/>
              <a:t>“…there is no excuse for doing a given job in an expensive way when it can be carried through equally effectively with less expenditure.”</a:t>
            </a:r>
          </a:p>
        </p:txBody>
      </p:sp>
      <p:pic>
        <p:nvPicPr>
          <p:cNvPr id="644100" name="Picture 4"/>
          <p:cNvPicPr>
            <a:picLocks noChangeAspect="1" noChangeArrowheads="1"/>
          </p:cNvPicPr>
          <p:nvPr/>
        </p:nvPicPr>
        <p:blipFill>
          <a:blip r:embed="rId3" cstate="print"/>
          <a:srcRect/>
          <a:stretch>
            <a:fillRect/>
          </a:stretch>
        </p:blipFill>
        <p:spPr bwMode="auto">
          <a:xfrm>
            <a:off x="4419600" y="1114425"/>
            <a:ext cx="4643438" cy="56673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6" name="Rectangle 2"/>
          <p:cNvSpPr>
            <a:spLocks noGrp="1" noChangeArrowheads="1"/>
          </p:cNvSpPr>
          <p:nvPr>
            <p:ph type="title"/>
          </p:nvPr>
        </p:nvSpPr>
        <p:spPr>
          <a:xfrm>
            <a:off x="-76200" y="228600"/>
            <a:ext cx="9296400" cy="1143000"/>
          </a:xfrm>
        </p:spPr>
        <p:txBody>
          <a:bodyPr/>
          <a:lstStyle/>
          <a:p>
            <a:r>
              <a:rPr lang="en-US" sz="3200"/>
              <a:t>Eiji Kamitsubo (1989) Showed that the Cytoplasm is Non-Newtonian Using the Centrifuge Microscope</a:t>
            </a:r>
            <a:endParaRPr lang="en-US" sz="3200" i="1"/>
          </a:p>
        </p:txBody>
      </p:sp>
      <p:sp>
        <p:nvSpPr>
          <p:cNvPr id="472067" name="Rectangle 3"/>
          <p:cNvSpPr>
            <a:spLocks noGrp="1" noChangeArrowheads="1"/>
          </p:cNvSpPr>
          <p:nvPr>
            <p:ph type="body" sz="half" idx="1"/>
          </p:nvPr>
        </p:nvSpPr>
        <p:spPr/>
        <p:txBody>
          <a:bodyPr/>
          <a:lstStyle/>
          <a:p>
            <a:pPr>
              <a:buFontTx/>
              <a:buNone/>
            </a:pPr>
            <a:r>
              <a:rPr lang="en-US" sz="2800"/>
              <a:t> </a:t>
            </a:r>
          </a:p>
        </p:txBody>
      </p:sp>
      <p:sp>
        <p:nvSpPr>
          <p:cNvPr id="472068" name="Rectangle 4"/>
          <p:cNvSpPr>
            <a:spLocks noChangeArrowheads="1"/>
          </p:cNvSpPr>
          <p:nvPr/>
        </p:nvSpPr>
        <p:spPr bwMode="auto">
          <a:xfrm>
            <a:off x="0" y="201613"/>
            <a:ext cx="9144000" cy="0"/>
          </a:xfrm>
          <a:prstGeom prst="rect">
            <a:avLst/>
          </a:prstGeom>
          <a:noFill/>
          <a:ln w="9525">
            <a:noFill/>
            <a:miter lim="800000"/>
            <a:headEnd/>
            <a:tailEnd/>
          </a:ln>
          <a:effectLst/>
        </p:spPr>
        <p:txBody>
          <a:bodyPr wrap="none" anchor="ctr">
            <a:spAutoFit/>
          </a:bodyPr>
          <a:lstStyle/>
          <a:p>
            <a:endParaRPr lang="en-US"/>
          </a:p>
        </p:txBody>
      </p:sp>
      <p:graphicFrame>
        <p:nvGraphicFramePr>
          <p:cNvPr id="472069" name="Object 5"/>
          <p:cNvGraphicFramePr>
            <a:graphicFrameLocks noChangeAspect="1"/>
          </p:cNvGraphicFramePr>
          <p:nvPr/>
        </p:nvGraphicFramePr>
        <p:xfrm>
          <a:off x="1027113" y="1598613"/>
          <a:ext cx="6973887" cy="4878387"/>
        </p:xfrm>
        <a:graphic>
          <a:graphicData uri="http://schemas.openxmlformats.org/presentationml/2006/ole">
            <mc:AlternateContent xmlns:mc="http://schemas.openxmlformats.org/markup-compatibility/2006">
              <mc:Choice xmlns:v="urn:schemas-microsoft-com:vml" Requires="v">
                <p:oleObj spid="_x0000_s472070" r:id="rId4" imgW="5335524" imgH="6451092" progId="Paper.Document">
                  <p:embed/>
                </p:oleObj>
              </mc:Choice>
              <mc:Fallback>
                <p:oleObj r:id="rId4" imgW="5335524" imgH="6451092" progId="Paper.Document">
                  <p:embed/>
                  <p:pic>
                    <p:nvPicPr>
                      <p:cNvPr id="0" name="Picture 5"/>
                      <p:cNvPicPr>
                        <a:picLocks noChangeAspect="1" noChangeArrowheads="1"/>
                      </p:cNvPicPr>
                      <p:nvPr/>
                    </p:nvPicPr>
                    <p:blipFill>
                      <a:blip r:embed="rId5">
                        <a:extLst>
                          <a:ext uri="{28A0092B-C50C-407E-A947-70E740481C1C}">
                            <a14:useLocalDpi xmlns:a14="http://schemas.microsoft.com/office/drawing/2010/main" val="0"/>
                          </a:ext>
                        </a:extLst>
                      </a:blip>
                      <a:srcRect r="12854" b="49611"/>
                      <a:stretch>
                        <a:fillRect/>
                      </a:stretch>
                    </p:blipFill>
                    <p:spPr bwMode="auto">
                      <a:xfrm>
                        <a:off x="1027113" y="1598613"/>
                        <a:ext cx="6973887" cy="48783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8" name="Rectangle 2"/>
          <p:cNvSpPr>
            <a:spLocks noGrp="1" noChangeArrowheads="1"/>
          </p:cNvSpPr>
          <p:nvPr>
            <p:ph type="title"/>
          </p:nvPr>
        </p:nvSpPr>
        <p:spPr>
          <a:xfrm>
            <a:off x="0" y="76200"/>
            <a:ext cx="9144000" cy="990600"/>
          </a:xfrm>
        </p:spPr>
        <p:txBody>
          <a:bodyPr/>
          <a:lstStyle/>
          <a:p>
            <a:r>
              <a:rPr lang="en-US" sz="4000"/>
              <a:t>Cytoplasm, like Catsup, is Thixotropic</a:t>
            </a:r>
          </a:p>
        </p:txBody>
      </p:sp>
      <p:sp>
        <p:nvSpPr>
          <p:cNvPr id="541699" name="Rectangle 3"/>
          <p:cNvSpPr>
            <a:spLocks noGrp="1" noChangeArrowheads="1"/>
          </p:cNvSpPr>
          <p:nvPr>
            <p:ph type="body" idx="1"/>
          </p:nvPr>
        </p:nvSpPr>
        <p:spPr/>
        <p:txBody>
          <a:bodyPr/>
          <a:lstStyle/>
          <a:p>
            <a:pPr>
              <a:buFontTx/>
              <a:buNone/>
            </a:pPr>
            <a:r>
              <a:rPr lang="en-US"/>
              <a:t>  </a:t>
            </a:r>
          </a:p>
        </p:txBody>
      </p:sp>
      <p:pic>
        <p:nvPicPr>
          <p:cNvPr id="541700" name="Picture 4" descr="9-13"/>
          <p:cNvPicPr>
            <a:picLocks noChangeAspect="1" noChangeArrowheads="1"/>
          </p:cNvPicPr>
          <p:nvPr/>
        </p:nvPicPr>
        <p:blipFill>
          <a:blip r:embed="rId3" cstate="print"/>
          <a:srcRect/>
          <a:stretch>
            <a:fillRect/>
          </a:stretch>
        </p:blipFill>
        <p:spPr bwMode="auto">
          <a:xfrm>
            <a:off x="533400" y="1219200"/>
            <a:ext cx="3638550" cy="2849563"/>
          </a:xfrm>
          <a:prstGeom prst="rect">
            <a:avLst/>
          </a:prstGeom>
          <a:noFill/>
        </p:spPr>
      </p:pic>
      <p:pic>
        <p:nvPicPr>
          <p:cNvPr id="541701" name="Picture 5" descr="9-14"/>
          <p:cNvPicPr>
            <a:picLocks noChangeAspect="1" noChangeArrowheads="1"/>
          </p:cNvPicPr>
          <p:nvPr/>
        </p:nvPicPr>
        <p:blipFill>
          <a:blip r:embed="rId4" cstate="print"/>
          <a:srcRect/>
          <a:stretch>
            <a:fillRect/>
          </a:stretch>
        </p:blipFill>
        <p:spPr bwMode="auto">
          <a:xfrm>
            <a:off x="457200" y="4114800"/>
            <a:ext cx="3867150" cy="2678113"/>
          </a:xfrm>
          <a:prstGeom prst="rect">
            <a:avLst/>
          </a:prstGeom>
          <a:noFill/>
          <a:ln w="12700">
            <a:solidFill>
              <a:srgbClr val="000000"/>
            </a:solidFill>
            <a:prstDash val="dash"/>
            <a:miter lim="800000"/>
            <a:headEnd/>
            <a:tailEnd/>
          </a:ln>
        </p:spPr>
      </p:pic>
      <p:sp>
        <p:nvSpPr>
          <p:cNvPr id="541702" name="Rectangle 6"/>
          <p:cNvSpPr>
            <a:spLocks noChangeArrowheads="1"/>
          </p:cNvSpPr>
          <p:nvPr/>
        </p:nvSpPr>
        <p:spPr bwMode="auto">
          <a:xfrm>
            <a:off x="2667000" y="2514600"/>
            <a:ext cx="1144588" cy="366713"/>
          </a:xfrm>
          <a:prstGeom prst="rect">
            <a:avLst/>
          </a:prstGeom>
          <a:noFill/>
          <a:ln w="9525">
            <a:noFill/>
            <a:miter lim="800000"/>
            <a:headEnd/>
            <a:tailEnd/>
          </a:ln>
          <a:effectLst/>
        </p:spPr>
        <p:txBody>
          <a:bodyPr wrap="none">
            <a:spAutoFit/>
          </a:bodyPr>
          <a:lstStyle/>
          <a:p>
            <a:r>
              <a:rPr lang="el-GR"/>
              <a:t>η</a:t>
            </a:r>
            <a:r>
              <a:rPr lang="en-US"/>
              <a:t> = d</a:t>
            </a:r>
            <a:r>
              <a:rPr lang="el-GR"/>
              <a:t>σ</a:t>
            </a:r>
            <a:r>
              <a:rPr lang="en-US"/>
              <a:t>/d</a:t>
            </a:r>
            <a:r>
              <a:rPr lang="el-GR"/>
              <a:t>γ</a:t>
            </a:r>
            <a:endParaRPr lang="en-US"/>
          </a:p>
        </p:txBody>
      </p:sp>
      <p:pic>
        <p:nvPicPr>
          <p:cNvPr id="541704" name="Picture 8" descr="GiantCatsup"/>
          <p:cNvPicPr>
            <a:picLocks noChangeAspect="1" noChangeArrowheads="1"/>
          </p:cNvPicPr>
          <p:nvPr/>
        </p:nvPicPr>
        <p:blipFill>
          <a:blip r:embed="rId5" cstate="print"/>
          <a:srcRect/>
          <a:stretch>
            <a:fillRect/>
          </a:stretch>
        </p:blipFill>
        <p:spPr bwMode="auto">
          <a:xfrm>
            <a:off x="5638800" y="1676400"/>
            <a:ext cx="2857500" cy="4238625"/>
          </a:xfrm>
          <a:prstGeom prst="rect">
            <a:avLst/>
          </a:prstGeom>
          <a:noFill/>
        </p:spPr>
      </p:pic>
      <p:sp>
        <p:nvSpPr>
          <p:cNvPr id="541705" name="Text Box 9"/>
          <p:cNvSpPr txBox="1">
            <a:spLocks noChangeArrowheads="1"/>
          </p:cNvSpPr>
          <p:nvPr/>
        </p:nvSpPr>
        <p:spPr bwMode="auto">
          <a:xfrm>
            <a:off x="5546725" y="6056313"/>
            <a:ext cx="3206750" cy="641350"/>
          </a:xfrm>
          <a:prstGeom prst="rect">
            <a:avLst/>
          </a:prstGeom>
          <a:noFill/>
          <a:ln w="9525">
            <a:noFill/>
            <a:miter lim="800000"/>
            <a:headEnd/>
            <a:tailEnd/>
          </a:ln>
          <a:effectLst/>
        </p:spPr>
        <p:txBody>
          <a:bodyPr wrap="none">
            <a:spAutoFit/>
          </a:bodyPr>
          <a:lstStyle/>
          <a:p>
            <a:r>
              <a:rPr lang="en-US"/>
              <a:t>World’s Largest Catsup Bottle</a:t>
            </a:r>
          </a:p>
          <a:p>
            <a:r>
              <a:rPr lang="en-US"/>
              <a:t>Collinsville, IL</a:t>
            </a:r>
          </a:p>
        </p:txBody>
      </p:sp>
      <p:sp>
        <p:nvSpPr>
          <p:cNvPr id="541706" name="Text Box 10"/>
          <p:cNvSpPr txBox="1">
            <a:spLocks noChangeArrowheads="1"/>
          </p:cNvSpPr>
          <p:nvPr/>
        </p:nvSpPr>
        <p:spPr bwMode="auto">
          <a:xfrm>
            <a:off x="2743200" y="5791200"/>
            <a:ext cx="1301750" cy="366713"/>
          </a:xfrm>
          <a:prstGeom prst="rect">
            <a:avLst/>
          </a:prstGeom>
          <a:noFill/>
          <a:ln w="9525">
            <a:noFill/>
            <a:miter lim="800000"/>
            <a:headEnd/>
            <a:tailEnd/>
          </a:ln>
          <a:effectLst/>
        </p:spPr>
        <p:txBody>
          <a:bodyPr wrap="none">
            <a:spAutoFit/>
          </a:bodyPr>
          <a:lstStyle/>
          <a:p>
            <a:r>
              <a:rPr lang="en-US"/>
              <a:t>Thixotropic</a:t>
            </a:r>
          </a:p>
        </p:txBody>
      </p:sp>
      <p:sp>
        <p:nvSpPr>
          <p:cNvPr id="541707" name="Line 11"/>
          <p:cNvSpPr>
            <a:spLocks noChangeShapeType="1"/>
          </p:cNvSpPr>
          <p:nvPr/>
        </p:nvSpPr>
        <p:spPr bwMode="auto">
          <a:xfrm>
            <a:off x="1143000" y="4572000"/>
            <a:ext cx="2819400" cy="0"/>
          </a:xfrm>
          <a:prstGeom prst="line">
            <a:avLst/>
          </a:prstGeom>
          <a:noFill/>
          <a:ln w="9525">
            <a:solidFill>
              <a:schemeClr val="tx1"/>
            </a:solidFill>
            <a:prstDash val="dash"/>
            <a:round/>
            <a:headEnd/>
            <a:tailEnd/>
          </a:ln>
          <a:effectLst/>
        </p:spPr>
        <p:txBody>
          <a:bodyPr/>
          <a:lstStyle/>
          <a:p>
            <a:endParaRPr lang="en-US"/>
          </a:p>
        </p:txBody>
      </p:sp>
      <p:sp>
        <p:nvSpPr>
          <p:cNvPr id="541708" name="Text Box 12"/>
          <p:cNvSpPr txBox="1">
            <a:spLocks noChangeArrowheads="1"/>
          </p:cNvSpPr>
          <p:nvPr/>
        </p:nvSpPr>
        <p:spPr bwMode="auto">
          <a:xfrm>
            <a:off x="2743200" y="4191000"/>
            <a:ext cx="1263650" cy="366713"/>
          </a:xfrm>
          <a:prstGeom prst="rect">
            <a:avLst/>
          </a:prstGeom>
          <a:noFill/>
          <a:ln w="9525">
            <a:noFill/>
            <a:miter lim="800000"/>
            <a:headEnd/>
            <a:tailEnd/>
          </a:ln>
          <a:effectLst/>
        </p:spPr>
        <p:txBody>
          <a:bodyPr wrap="none">
            <a:spAutoFit/>
          </a:bodyPr>
          <a:lstStyle/>
          <a:p>
            <a:r>
              <a:rPr lang="en-US"/>
              <a:t>Newtonian</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Rectangle 2"/>
          <p:cNvSpPr>
            <a:spLocks noGrp="1" noChangeArrowheads="1"/>
          </p:cNvSpPr>
          <p:nvPr>
            <p:ph type="title"/>
          </p:nvPr>
        </p:nvSpPr>
        <p:spPr/>
        <p:txBody>
          <a:bodyPr/>
          <a:lstStyle/>
          <a:p>
            <a:r>
              <a:rPr lang="en-US"/>
              <a:t>  </a:t>
            </a:r>
          </a:p>
        </p:txBody>
      </p:sp>
      <p:sp>
        <p:nvSpPr>
          <p:cNvPr id="487427" name="Rectangle 3"/>
          <p:cNvSpPr>
            <a:spLocks noGrp="1" noChangeArrowheads="1"/>
          </p:cNvSpPr>
          <p:nvPr>
            <p:ph type="body" idx="1"/>
          </p:nvPr>
        </p:nvSpPr>
        <p:spPr/>
        <p:txBody>
          <a:bodyPr/>
          <a:lstStyle/>
          <a:p>
            <a:pPr>
              <a:buFontTx/>
              <a:buNone/>
            </a:pPr>
            <a:r>
              <a:rPr lang="en-US"/>
              <a:t> </a:t>
            </a:r>
          </a:p>
        </p:txBody>
      </p:sp>
      <p:pic>
        <p:nvPicPr>
          <p:cNvPr id="487428" name="Picture 4" descr="ashkin_c"/>
          <p:cNvPicPr>
            <a:picLocks noChangeAspect="1" noChangeArrowheads="1"/>
          </p:cNvPicPr>
          <p:nvPr/>
        </p:nvPicPr>
        <p:blipFill>
          <a:blip r:embed="rId3" cstate="print"/>
          <a:srcRect/>
          <a:stretch>
            <a:fillRect/>
          </a:stretch>
        </p:blipFill>
        <p:spPr bwMode="auto">
          <a:xfrm>
            <a:off x="1447800" y="1219200"/>
            <a:ext cx="6353175" cy="4113213"/>
          </a:xfrm>
          <a:prstGeom prst="rect">
            <a:avLst/>
          </a:prstGeom>
          <a:noFill/>
        </p:spPr>
      </p:pic>
      <p:sp>
        <p:nvSpPr>
          <p:cNvPr id="487429" name="Text Box 5"/>
          <p:cNvSpPr txBox="1">
            <a:spLocks noChangeArrowheads="1"/>
          </p:cNvSpPr>
          <p:nvPr/>
        </p:nvSpPr>
        <p:spPr bwMode="auto">
          <a:xfrm>
            <a:off x="2438400" y="5638800"/>
            <a:ext cx="4413250" cy="366713"/>
          </a:xfrm>
          <a:prstGeom prst="rect">
            <a:avLst/>
          </a:prstGeom>
          <a:noFill/>
          <a:ln w="9525">
            <a:noFill/>
            <a:miter lim="800000"/>
            <a:headEnd/>
            <a:tailEnd/>
          </a:ln>
          <a:effectLst/>
        </p:spPr>
        <p:txBody>
          <a:bodyPr wrap="none">
            <a:spAutoFit/>
          </a:bodyPr>
          <a:lstStyle/>
          <a:p>
            <a:r>
              <a:rPr lang="en-US"/>
              <a:t>Arthur Ashkin (1989) and Laser Tweezers</a:t>
            </a:r>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Rectangle 2"/>
          <p:cNvSpPr>
            <a:spLocks noGrp="1" noChangeArrowheads="1"/>
          </p:cNvSpPr>
          <p:nvPr>
            <p:ph type="title"/>
          </p:nvPr>
        </p:nvSpPr>
        <p:spPr/>
        <p:txBody>
          <a:bodyPr/>
          <a:lstStyle/>
          <a:p>
            <a:r>
              <a:rPr lang="en-US"/>
              <a:t>  </a:t>
            </a:r>
          </a:p>
        </p:txBody>
      </p:sp>
      <p:sp>
        <p:nvSpPr>
          <p:cNvPr id="483331" name="Rectangle 3"/>
          <p:cNvSpPr>
            <a:spLocks noGrp="1" noChangeArrowheads="1"/>
          </p:cNvSpPr>
          <p:nvPr>
            <p:ph type="body" idx="1"/>
          </p:nvPr>
        </p:nvSpPr>
        <p:spPr/>
        <p:txBody>
          <a:bodyPr/>
          <a:lstStyle/>
          <a:p>
            <a:pPr>
              <a:buFontTx/>
              <a:buNone/>
            </a:pPr>
            <a:r>
              <a:rPr lang="en-US"/>
              <a:t>  </a:t>
            </a:r>
          </a:p>
        </p:txBody>
      </p:sp>
      <p:pic>
        <p:nvPicPr>
          <p:cNvPr id="483332" name="Picture 4" descr="9-16"/>
          <p:cNvPicPr>
            <a:picLocks noChangeAspect="1" noChangeArrowheads="1"/>
          </p:cNvPicPr>
          <p:nvPr/>
        </p:nvPicPr>
        <p:blipFill>
          <a:blip r:embed="rId3" cstate="print"/>
          <a:srcRect/>
          <a:stretch>
            <a:fillRect/>
          </a:stretch>
        </p:blipFill>
        <p:spPr bwMode="auto">
          <a:xfrm>
            <a:off x="457200" y="457200"/>
            <a:ext cx="3811588" cy="5735638"/>
          </a:xfrm>
          <a:prstGeom prst="rect">
            <a:avLst/>
          </a:prstGeom>
          <a:noFill/>
        </p:spPr>
      </p:pic>
      <p:pic>
        <p:nvPicPr>
          <p:cNvPr id="483333" name="Picture 5" descr="KeithPorterHires"/>
          <p:cNvPicPr>
            <a:picLocks noChangeAspect="1" noChangeArrowheads="1"/>
          </p:cNvPicPr>
          <p:nvPr/>
        </p:nvPicPr>
        <p:blipFill>
          <a:blip r:embed="rId4" cstate="print"/>
          <a:srcRect/>
          <a:stretch>
            <a:fillRect/>
          </a:stretch>
        </p:blipFill>
        <p:spPr bwMode="auto">
          <a:xfrm>
            <a:off x="4572000" y="685800"/>
            <a:ext cx="4219575" cy="5343525"/>
          </a:xfrm>
          <a:prstGeom prst="rect">
            <a:avLst/>
          </a:prstGeom>
          <a:noFill/>
        </p:spPr>
      </p:pic>
      <p:sp>
        <p:nvSpPr>
          <p:cNvPr id="483334" name="Text Box 6"/>
          <p:cNvSpPr txBox="1">
            <a:spLocks noChangeArrowheads="1"/>
          </p:cNvSpPr>
          <p:nvPr/>
        </p:nvSpPr>
        <p:spPr bwMode="auto">
          <a:xfrm>
            <a:off x="5715000" y="6186488"/>
            <a:ext cx="2114550" cy="366712"/>
          </a:xfrm>
          <a:prstGeom prst="rect">
            <a:avLst/>
          </a:prstGeom>
          <a:noFill/>
          <a:ln w="9525">
            <a:noFill/>
            <a:miter lim="800000"/>
            <a:headEnd/>
            <a:tailEnd/>
          </a:ln>
          <a:effectLst/>
        </p:spPr>
        <p:txBody>
          <a:bodyPr wrap="none">
            <a:spAutoFit/>
          </a:bodyPr>
          <a:lstStyle/>
          <a:p>
            <a:r>
              <a:rPr lang="en-US"/>
              <a:t>Keith Porter (1979)</a:t>
            </a:r>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0" name="Rectangle 2"/>
          <p:cNvSpPr>
            <a:spLocks noGrp="1" noChangeArrowheads="1"/>
          </p:cNvSpPr>
          <p:nvPr>
            <p:ph type="title"/>
          </p:nvPr>
        </p:nvSpPr>
        <p:spPr/>
        <p:txBody>
          <a:bodyPr/>
          <a:lstStyle/>
          <a:p>
            <a:r>
              <a:rPr lang="en-US"/>
              <a:t>Cell Mechanics</a:t>
            </a:r>
          </a:p>
        </p:txBody>
      </p:sp>
      <p:sp>
        <p:nvSpPr>
          <p:cNvPr id="503811" name="Rectangle 3"/>
          <p:cNvSpPr>
            <a:spLocks noGrp="1" noChangeArrowheads="1"/>
          </p:cNvSpPr>
          <p:nvPr>
            <p:ph type="body" idx="1"/>
          </p:nvPr>
        </p:nvSpPr>
        <p:spPr>
          <a:xfrm>
            <a:off x="457200" y="1600200"/>
            <a:ext cx="8229600" cy="5029200"/>
          </a:xfrm>
        </p:spPr>
        <p:txBody>
          <a:bodyPr/>
          <a:lstStyle/>
          <a:p>
            <a:pPr>
              <a:lnSpc>
                <a:spcPct val="80000"/>
              </a:lnSpc>
            </a:pPr>
            <a:r>
              <a:rPr lang="en-US" sz="2800"/>
              <a:t>How much force is required to move a vesicle 1 </a:t>
            </a:r>
            <a:r>
              <a:rPr lang="el-GR" sz="2800">
                <a:latin typeface="Times New Roman" pitchFamily="18" charset="0"/>
                <a:cs typeface="Times New Roman" pitchFamily="18" charset="0"/>
              </a:rPr>
              <a:t>μ</a:t>
            </a:r>
            <a:r>
              <a:rPr lang="en-US" sz="2800">
                <a:latin typeface="Times New Roman" pitchFamily="18" charset="0"/>
                <a:cs typeface="Times New Roman" pitchFamily="18" charset="0"/>
              </a:rPr>
              <a:t>m </a:t>
            </a:r>
            <a:r>
              <a:rPr lang="en-US" sz="2800">
                <a:cs typeface="Times New Roman" pitchFamily="18" charset="0"/>
              </a:rPr>
              <a:t>in diameter through a non-Newtonian, thixotropic cytoplasm?</a:t>
            </a:r>
          </a:p>
          <a:p>
            <a:pPr>
              <a:lnSpc>
                <a:spcPct val="80000"/>
              </a:lnSpc>
            </a:pPr>
            <a:endParaRPr lang="en-US" sz="2800">
              <a:cs typeface="Times New Roman" pitchFamily="18" charset="0"/>
            </a:endParaRPr>
          </a:p>
          <a:p>
            <a:pPr>
              <a:lnSpc>
                <a:spcPct val="80000"/>
              </a:lnSpc>
            </a:pPr>
            <a:r>
              <a:rPr lang="en-US" sz="2800">
                <a:cs typeface="Times New Roman" pitchFamily="18" charset="0"/>
              </a:rPr>
              <a:t>Force = </a:t>
            </a:r>
            <a:r>
              <a:rPr lang="en-US" sz="2800"/>
              <a:t>(Yield value)(4</a:t>
            </a:r>
            <a:r>
              <a:rPr lang="el-GR" sz="2800">
                <a:latin typeface="Times New Roman" pitchFamily="18" charset="0"/>
                <a:cs typeface="Times New Roman" pitchFamily="18" charset="0"/>
              </a:rPr>
              <a:t>π</a:t>
            </a:r>
            <a:r>
              <a:rPr lang="en-US" sz="2800"/>
              <a:t>r</a:t>
            </a:r>
            <a:r>
              <a:rPr lang="en-US" sz="2800" baseline="30000"/>
              <a:t>2</a:t>
            </a:r>
            <a:r>
              <a:rPr lang="en-US" sz="2800"/>
              <a:t>)</a:t>
            </a:r>
          </a:p>
          <a:p>
            <a:pPr>
              <a:lnSpc>
                <a:spcPct val="80000"/>
              </a:lnSpc>
            </a:pPr>
            <a:endParaRPr lang="en-US" sz="2800"/>
          </a:p>
          <a:p>
            <a:pPr>
              <a:lnSpc>
                <a:spcPct val="80000"/>
              </a:lnSpc>
            </a:pPr>
            <a:r>
              <a:rPr lang="en-US" sz="2800"/>
              <a:t>(0.5 N/m</a:t>
            </a:r>
            <a:r>
              <a:rPr lang="en-US" sz="2800" baseline="30000"/>
              <a:t>2</a:t>
            </a:r>
            <a:r>
              <a:rPr lang="en-US" sz="2800"/>
              <a:t>)(3.14 x 10</a:t>
            </a:r>
            <a:r>
              <a:rPr lang="en-US" sz="2800" baseline="30000"/>
              <a:t>-12</a:t>
            </a:r>
            <a:r>
              <a:rPr lang="en-US" sz="2800"/>
              <a:t> m</a:t>
            </a:r>
            <a:r>
              <a:rPr lang="en-US" sz="2800" baseline="30000"/>
              <a:t>2</a:t>
            </a:r>
            <a:r>
              <a:rPr lang="en-US" sz="2800"/>
              <a:t>) = 1.6 pN</a:t>
            </a:r>
          </a:p>
          <a:p>
            <a:pPr>
              <a:lnSpc>
                <a:spcPct val="80000"/>
              </a:lnSpc>
            </a:pPr>
            <a:endParaRPr lang="en-US" sz="2800"/>
          </a:p>
          <a:p>
            <a:pPr>
              <a:lnSpc>
                <a:spcPct val="80000"/>
              </a:lnSpc>
            </a:pPr>
            <a:r>
              <a:rPr lang="en-US" sz="2800"/>
              <a:t>Moreover, since viscous forces are greater than inertial forces, (i.e. low Reynolds Number), the force has to be applied continuously or the vesicle will stop moving.</a:t>
            </a:r>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ChangeArrowheads="1"/>
          </p:cNvSpPr>
          <p:nvPr>
            <p:ph type="title"/>
          </p:nvPr>
        </p:nvSpPr>
        <p:spPr/>
        <p:txBody>
          <a:bodyPr/>
          <a:lstStyle/>
          <a:p>
            <a:r>
              <a:rPr lang="en-US"/>
              <a:t>Need for Muscle-Like Motors</a:t>
            </a:r>
          </a:p>
        </p:txBody>
      </p:sp>
      <p:sp>
        <p:nvSpPr>
          <p:cNvPr id="251907" name="Rectangle 3"/>
          <p:cNvSpPr>
            <a:spLocks noGrp="1" noChangeArrowheads="1"/>
          </p:cNvSpPr>
          <p:nvPr>
            <p:ph type="body" idx="1"/>
          </p:nvPr>
        </p:nvSpPr>
        <p:spPr/>
        <p:txBody>
          <a:bodyPr/>
          <a:lstStyle/>
          <a:p>
            <a:pPr>
              <a:buFontTx/>
              <a:buNone/>
            </a:pPr>
            <a:r>
              <a:rPr lang="en-US"/>
              <a:t>  </a:t>
            </a:r>
          </a:p>
        </p:txBody>
      </p:sp>
      <p:pic>
        <p:nvPicPr>
          <p:cNvPr id="251908" name="Picture 4" descr="10-2"/>
          <p:cNvPicPr>
            <a:picLocks noChangeAspect="1" noChangeArrowheads="1"/>
          </p:cNvPicPr>
          <p:nvPr/>
        </p:nvPicPr>
        <p:blipFill>
          <a:blip r:embed="rId3" cstate="print"/>
          <a:srcRect/>
          <a:stretch>
            <a:fillRect/>
          </a:stretch>
        </p:blipFill>
        <p:spPr bwMode="auto">
          <a:xfrm>
            <a:off x="381000" y="1447800"/>
            <a:ext cx="4232275" cy="5253038"/>
          </a:xfrm>
          <a:prstGeom prst="rect">
            <a:avLst/>
          </a:prstGeom>
          <a:noFill/>
        </p:spPr>
      </p:pic>
      <p:pic>
        <p:nvPicPr>
          <p:cNvPr id="251909" name="Picture 5" descr="Engelmann"/>
          <p:cNvPicPr>
            <a:picLocks noChangeAspect="1" noChangeArrowheads="1"/>
          </p:cNvPicPr>
          <p:nvPr/>
        </p:nvPicPr>
        <p:blipFill>
          <a:blip r:embed="rId4" cstate="print"/>
          <a:srcRect/>
          <a:stretch>
            <a:fillRect/>
          </a:stretch>
        </p:blipFill>
        <p:spPr bwMode="auto">
          <a:xfrm>
            <a:off x="4838700" y="1295400"/>
            <a:ext cx="4305300" cy="5438775"/>
          </a:xfrm>
          <a:prstGeom prst="rect">
            <a:avLst/>
          </a:prstGeom>
          <a:noFill/>
        </p:spPr>
      </p:pic>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6" name="Rectangle 2"/>
          <p:cNvSpPr>
            <a:spLocks noGrp="1" noChangeArrowheads="1"/>
          </p:cNvSpPr>
          <p:nvPr>
            <p:ph type="title"/>
          </p:nvPr>
        </p:nvSpPr>
        <p:spPr>
          <a:xfrm>
            <a:off x="0" y="228600"/>
            <a:ext cx="9144000" cy="1143000"/>
          </a:xfrm>
        </p:spPr>
        <p:txBody>
          <a:bodyPr/>
          <a:lstStyle/>
          <a:p>
            <a:r>
              <a:rPr lang="en-US" sz="3600"/>
              <a:t>Hugh Huxley (1953), A Nuclear Physicist, who Became a Biologist after the Bomb was Dropped, Visualized Actin and Myosin</a:t>
            </a:r>
          </a:p>
        </p:txBody>
      </p:sp>
      <p:sp>
        <p:nvSpPr>
          <p:cNvPr id="497667" name="Rectangle 3"/>
          <p:cNvSpPr>
            <a:spLocks noGrp="1" noChangeArrowheads="1"/>
          </p:cNvSpPr>
          <p:nvPr>
            <p:ph type="body" idx="1"/>
          </p:nvPr>
        </p:nvSpPr>
        <p:spPr/>
        <p:txBody>
          <a:bodyPr/>
          <a:lstStyle/>
          <a:p>
            <a:pPr>
              <a:buFontTx/>
              <a:buNone/>
            </a:pPr>
            <a:r>
              <a:rPr lang="en-US"/>
              <a:t> </a:t>
            </a:r>
          </a:p>
        </p:txBody>
      </p:sp>
      <p:pic>
        <p:nvPicPr>
          <p:cNvPr id="497669" name="Picture 5" descr="Cover Figure"/>
          <p:cNvPicPr>
            <a:picLocks noChangeAspect="1" noChangeArrowheads="1"/>
          </p:cNvPicPr>
          <p:nvPr/>
        </p:nvPicPr>
        <p:blipFill>
          <a:blip r:embed="rId3" cstate="print"/>
          <a:srcRect/>
          <a:stretch>
            <a:fillRect/>
          </a:stretch>
        </p:blipFill>
        <p:spPr bwMode="auto">
          <a:xfrm>
            <a:off x="457200" y="1668463"/>
            <a:ext cx="4865688" cy="5037137"/>
          </a:xfrm>
          <a:prstGeom prst="rect">
            <a:avLst/>
          </a:prstGeom>
          <a:noFill/>
        </p:spPr>
      </p:pic>
      <p:pic>
        <p:nvPicPr>
          <p:cNvPr id="497671" name="Picture 7" descr="Huxley"/>
          <p:cNvPicPr>
            <a:picLocks noChangeAspect="1" noChangeArrowheads="1"/>
          </p:cNvPicPr>
          <p:nvPr/>
        </p:nvPicPr>
        <p:blipFill>
          <a:blip r:embed="rId4" cstate="print"/>
          <a:srcRect/>
          <a:stretch>
            <a:fillRect/>
          </a:stretch>
        </p:blipFill>
        <p:spPr bwMode="auto">
          <a:xfrm>
            <a:off x="5710238" y="2103438"/>
            <a:ext cx="3052762" cy="4068762"/>
          </a:xfrm>
          <a:prstGeom prst="rect">
            <a:avLst/>
          </a:prstGeom>
          <a:noFill/>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2"/>
          <p:cNvSpPr>
            <a:spLocks noGrp="1" noChangeArrowheads="1"/>
          </p:cNvSpPr>
          <p:nvPr>
            <p:ph type="title"/>
          </p:nvPr>
        </p:nvSpPr>
        <p:spPr/>
        <p:txBody>
          <a:bodyPr/>
          <a:lstStyle/>
          <a:p>
            <a:r>
              <a:rPr lang="en-US"/>
              <a:t>  </a:t>
            </a:r>
          </a:p>
        </p:txBody>
      </p:sp>
      <p:sp>
        <p:nvSpPr>
          <p:cNvPr id="293891" name="Rectangle 3"/>
          <p:cNvSpPr>
            <a:spLocks noGrp="1" noChangeArrowheads="1"/>
          </p:cNvSpPr>
          <p:nvPr>
            <p:ph type="body" idx="1"/>
          </p:nvPr>
        </p:nvSpPr>
        <p:spPr/>
        <p:txBody>
          <a:bodyPr/>
          <a:lstStyle/>
          <a:p>
            <a:pPr>
              <a:buFontTx/>
              <a:buNone/>
            </a:pPr>
            <a:r>
              <a:rPr lang="en-US"/>
              <a:t> </a:t>
            </a:r>
          </a:p>
        </p:txBody>
      </p:sp>
      <p:pic>
        <p:nvPicPr>
          <p:cNvPr id="293892" name="Picture 4" descr="MTs"/>
          <p:cNvPicPr>
            <a:picLocks noChangeAspect="1" noChangeArrowheads="1"/>
          </p:cNvPicPr>
          <p:nvPr/>
        </p:nvPicPr>
        <p:blipFill>
          <a:blip r:embed="rId3" cstate="print"/>
          <a:srcRect/>
          <a:stretch>
            <a:fillRect/>
          </a:stretch>
        </p:blipFill>
        <p:spPr bwMode="auto">
          <a:xfrm>
            <a:off x="4800600" y="762000"/>
            <a:ext cx="4000500" cy="5400675"/>
          </a:xfrm>
          <a:prstGeom prst="rect">
            <a:avLst/>
          </a:prstGeom>
          <a:noFill/>
        </p:spPr>
      </p:pic>
      <p:pic>
        <p:nvPicPr>
          <p:cNvPr id="293893" name="Picture 5" descr="partha"/>
          <p:cNvPicPr>
            <a:picLocks noChangeAspect="1" noChangeArrowheads="1"/>
          </p:cNvPicPr>
          <p:nvPr/>
        </p:nvPicPr>
        <p:blipFill>
          <a:blip r:embed="rId4" cstate="print"/>
          <a:srcRect/>
          <a:stretch>
            <a:fillRect/>
          </a:stretch>
        </p:blipFill>
        <p:spPr bwMode="auto">
          <a:xfrm>
            <a:off x="457200" y="1371600"/>
            <a:ext cx="4000500" cy="4324350"/>
          </a:xfrm>
          <a:prstGeom prst="rect">
            <a:avLst/>
          </a:prstGeom>
          <a:noFill/>
        </p:spPr>
      </p:pic>
      <p:sp>
        <p:nvSpPr>
          <p:cNvPr id="293894" name="Text Box 6"/>
          <p:cNvSpPr txBox="1">
            <a:spLocks noChangeArrowheads="1"/>
          </p:cNvSpPr>
          <p:nvPr/>
        </p:nvSpPr>
        <p:spPr bwMode="auto">
          <a:xfrm>
            <a:off x="1203325" y="5827713"/>
            <a:ext cx="2203450" cy="366712"/>
          </a:xfrm>
          <a:prstGeom prst="rect">
            <a:avLst/>
          </a:prstGeom>
          <a:noFill/>
          <a:ln w="9525">
            <a:noFill/>
            <a:miter lim="800000"/>
            <a:headEnd/>
            <a:tailEnd/>
          </a:ln>
          <a:effectLst/>
        </p:spPr>
        <p:txBody>
          <a:bodyPr wrap="none">
            <a:spAutoFit/>
          </a:bodyPr>
          <a:lstStyle/>
          <a:p>
            <a:r>
              <a:rPr lang="en-US"/>
              <a:t>M. V. Parthasarathy</a:t>
            </a:r>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Rectangle 2"/>
          <p:cNvSpPr>
            <a:spLocks noGrp="1" noChangeArrowheads="1"/>
          </p:cNvSpPr>
          <p:nvPr>
            <p:ph type="title"/>
          </p:nvPr>
        </p:nvSpPr>
        <p:spPr/>
        <p:txBody>
          <a:bodyPr/>
          <a:lstStyle/>
          <a:p>
            <a:r>
              <a:rPr lang="en-US"/>
              <a:t> </a:t>
            </a:r>
          </a:p>
        </p:txBody>
      </p:sp>
      <p:sp>
        <p:nvSpPr>
          <p:cNvPr id="328707" name="Rectangle 3"/>
          <p:cNvSpPr>
            <a:spLocks noGrp="1" noChangeArrowheads="1"/>
          </p:cNvSpPr>
          <p:nvPr>
            <p:ph type="body" idx="1"/>
          </p:nvPr>
        </p:nvSpPr>
        <p:spPr/>
        <p:txBody>
          <a:bodyPr/>
          <a:lstStyle/>
          <a:p>
            <a:pPr>
              <a:buFontTx/>
              <a:buNone/>
            </a:pPr>
            <a:r>
              <a:rPr lang="en-US"/>
              <a:t>  </a:t>
            </a:r>
          </a:p>
        </p:txBody>
      </p:sp>
      <p:pic>
        <p:nvPicPr>
          <p:cNvPr id="328708" name="Picture 4" descr="LT4 051 actin"/>
          <p:cNvPicPr>
            <a:picLocks noChangeAspect="1" noChangeArrowheads="1"/>
          </p:cNvPicPr>
          <p:nvPr/>
        </p:nvPicPr>
        <p:blipFill>
          <a:blip r:embed="rId3" cstate="print"/>
          <a:srcRect/>
          <a:stretch>
            <a:fillRect/>
          </a:stretch>
        </p:blipFill>
        <p:spPr bwMode="auto">
          <a:xfrm>
            <a:off x="-33338" y="0"/>
            <a:ext cx="9177338" cy="6884988"/>
          </a:xfrm>
          <a:prstGeom prst="rect">
            <a:avLst/>
          </a:prstGeom>
          <a:noFill/>
        </p:spPr>
      </p:pic>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4" name="Rectangle 2"/>
          <p:cNvSpPr>
            <a:spLocks noGrp="1" noChangeArrowheads="1"/>
          </p:cNvSpPr>
          <p:nvPr>
            <p:ph type="title"/>
          </p:nvPr>
        </p:nvSpPr>
        <p:spPr>
          <a:xfrm>
            <a:off x="0" y="274638"/>
            <a:ext cx="9144000" cy="1143000"/>
          </a:xfrm>
        </p:spPr>
        <p:txBody>
          <a:bodyPr/>
          <a:lstStyle/>
          <a:p>
            <a:r>
              <a:rPr lang="en-US" sz="4000"/>
              <a:t>Force Exerted by a Single Myosin Molecule (Tominaga et al., 2003)</a:t>
            </a:r>
          </a:p>
        </p:txBody>
      </p:sp>
      <p:sp>
        <p:nvSpPr>
          <p:cNvPr id="550915" name="Rectangle 3"/>
          <p:cNvSpPr>
            <a:spLocks noGrp="1" noChangeArrowheads="1"/>
          </p:cNvSpPr>
          <p:nvPr>
            <p:ph type="body" idx="1"/>
          </p:nvPr>
        </p:nvSpPr>
        <p:spPr>
          <a:xfrm>
            <a:off x="457200" y="5867400"/>
            <a:ext cx="8229600" cy="1066800"/>
          </a:xfrm>
        </p:spPr>
        <p:txBody>
          <a:bodyPr/>
          <a:lstStyle/>
          <a:p>
            <a:pPr>
              <a:buFontTx/>
              <a:buNone/>
            </a:pPr>
            <a:r>
              <a:rPr lang="en-US"/>
              <a:t>	</a:t>
            </a:r>
            <a:r>
              <a:rPr lang="en-US" sz="2400"/>
              <a:t>Average force exerted by a single myosin molecule measured with laser tweezers is 1.8 pN.</a:t>
            </a:r>
          </a:p>
        </p:txBody>
      </p:sp>
      <p:pic>
        <p:nvPicPr>
          <p:cNvPr id="550916" name="Picture 4" descr=" Object name is cdg130f4.jpg"/>
          <p:cNvPicPr>
            <a:picLocks noChangeAspect="1" noChangeArrowheads="1"/>
          </p:cNvPicPr>
          <p:nvPr/>
        </p:nvPicPr>
        <p:blipFill>
          <a:blip r:embed="rId3" cstate="print"/>
          <a:srcRect b="54135"/>
          <a:stretch>
            <a:fillRect/>
          </a:stretch>
        </p:blipFill>
        <p:spPr bwMode="auto">
          <a:xfrm>
            <a:off x="762000" y="1828800"/>
            <a:ext cx="7134225" cy="4067175"/>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146" name="Rectangle 2"/>
          <p:cNvSpPr>
            <a:spLocks noGrp="1" noChangeArrowheads="1"/>
          </p:cNvSpPr>
          <p:nvPr>
            <p:ph type="title"/>
          </p:nvPr>
        </p:nvSpPr>
        <p:spPr>
          <a:xfrm>
            <a:off x="0" y="76200"/>
            <a:ext cx="9144000" cy="990600"/>
          </a:xfrm>
        </p:spPr>
        <p:txBody>
          <a:bodyPr/>
          <a:lstStyle/>
          <a:p>
            <a:r>
              <a:rPr lang="en-US" sz="4000"/>
              <a:t>The Current Fashion of Sell Buyology</a:t>
            </a:r>
          </a:p>
        </p:txBody>
      </p:sp>
      <p:sp>
        <p:nvSpPr>
          <p:cNvPr id="646147" name="Rectangle 3"/>
          <p:cNvSpPr>
            <a:spLocks noGrp="1" noChangeArrowheads="1"/>
          </p:cNvSpPr>
          <p:nvPr>
            <p:ph type="body" idx="1"/>
          </p:nvPr>
        </p:nvSpPr>
        <p:spPr>
          <a:xfrm>
            <a:off x="152400" y="1524000"/>
            <a:ext cx="4343400" cy="5257800"/>
          </a:xfrm>
        </p:spPr>
        <p:txBody>
          <a:bodyPr/>
          <a:lstStyle/>
          <a:p>
            <a:pPr>
              <a:lnSpc>
                <a:spcPct val="80000"/>
              </a:lnSpc>
              <a:buFontTx/>
              <a:buNone/>
            </a:pPr>
            <a:r>
              <a:rPr lang="en-US" sz="2800"/>
              <a:t>	Today, with an emphasis on research that can garner significant </a:t>
            </a:r>
            <a:r>
              <a:rPr lang="en-US" sz="2800">
                <a:solidFill>
                  <a:srgbClr val="009900"/>
                </a:solidFill>
              </a:rPr>
              <a:t>money </a:t>
            </a:r>
            <a:r>
              <a:rPr lang="en-US" sz="2800"/>
              <a:t>for a college or university through indirect costs (F &amp; A) and through patents and licenses, </a:t>
            </a:r>
            <a:r>
              <a:rPr lang="en-US" sz="2800" i="1"/>
              <a:t>…there is no excuse for doing a given job in an inexpensive way when it can be carried through equally effectively with more expenditure.</a:t>
            </a:r>
          </a:p>
        </p:txBody>
      </p:sp>
      <p:sp>
        <p:nvSpPr>
          <p:cNvPr id="646150" name="AutoShape 6" descr="nwp17"/>
          <p:cNvSpPr>
            <a:spLocks noChangeAspect="1" noChangeArrowheads="1"/>
          </p:cNvSpPr>
          <p:nvPr/>
        </p:nvSpPr>
        <p:spPr bwMode="auto">
          <a:xfrm>
            <a:off x="4419600" y="3276600"/>
            <a:ext cx="304800" cy="304800"/>
          </a:xfrm>
          <a:prstGeom prst="rect">
            <a:avLst/>
          </a:prstGeom>
          <a:noFill/>
        </p:spPr>
        <p:txBody>
          <a:bodyPr/>
          <a:lstStyle/>
          <a:p>
            <a:endParaRPr lang="en-US"/>
          </a:p>
        </p:txBody>
      </p:sp>
      <p:pic>
        <p:nvPicPr>
          <p:cNvPr id="646151" name="Picture 7" descr="nwp17"/>
          <p:cNvPicPr>
            <a:picLocks noChangeAspect="1" noChangeArrowheads="1"/>
          </p:cNvPicPr>
          <p:nvPr/>
        </p:nvPicPr>
        <p:blipFill>
          <a:blip r:embed="rId4" cstate="print"/>
          <a:srcRect/>
          <a:stretch>
            <a:fillRect/>
          </a:stretch>
        </p:blipFill>
        <p:spPr bwMode="auto">
          <a:xfrm>
            <a:off x="4724400" y="1905000"/>
            <a:ext cx="3810000" cy="3810000"/>
          </a:xfrm>
          <a:prstGeom prst="rect">
            <a:avLst/>
          </a:prstGeom>
          <a:noFill/>
        </p:spPr>
      </p:pic>
      <p:pic>
        <p:nvPicPr>
          <p:cNvPr id="646152" name="02 Money Changes Everything.wma">
            <a:hlinkClick r:id="" action="ppaction://media"/>
          </p:cNvPr>
          <p:cNvPicPr>
            <a:picLocks noRot="1" noChangeAspect="1" noChangeArrowheads="1"/>
          </p:cNvPicPr>
          <p:nvPr>
            <a:audioFile r:link="rId1"/>
          </p:nvPr>
        </p:nvPicPr>
        <p:blipFill>
          <a:blip r:embed="rId5" cstate="print"/>
          <a:srcRect/>
          <a:stretch>
            <a:fillRect/>
          </a:stretch>
        </p:blipFill>
        <p:spPr bwMode="auto">
          <a:xfrm>
            <a:off x="8534400" y="6248400"/>
            <a:ext cx="244475" cy="24447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4615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646152"/>
                </p:tgtEl>
              </p:cMediaNode>
            </p:audio>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2" name="Rectangle 2"/>
          <p:cNvSpPr>
            <a:spLocks noGrp="1" noChangeArrowheads="1"/>
          </p:cNvSpPr>
          <p:nvPr>
            <p:ph type="title"/>
          </p:nvPr>
        </p:nvSpPr>
        <p:spPr/>
        <p:txBody>
          <a:bodyPr/>
          <a:lstStyle/>
          <a:p>
            <a:r>
              <a:rPr lang="en-US"/>
              <a:t>  </a:t>
            </a:r>
          </a:p>
        </p:txBody>
      </p:sp>
      <p:sp>
        <p:nvSpPr>
          <p:cNvPr id="552963" name="Rectangle 3"/>
          <p:cNvSpPr>
            <a:spLocks noGrp="1" noChangeArrowheads="1"/>
          </p:cNvSpPr>
          <p:nvPr>
            <p:ph type="body" sz="half" idx="1"/>
          </p:nvPr>
        </p:nvSpPr>
        <p:spPr/>
        <p:txBody>
          <a:bodyPr/>
          <a:lstStyle/>
          <a:p>
            <a:pPr>
              <a:buFontTx/>
              <a:buNone/>
            </a:pPr>
            <a:r>
              <a:rPr lang="en-US" sz="2800"/>
              <a:t> </a:t>
            </a:r>
          </a:p>
        </p:txBody>
      </p:sp>
      <p:pic>
        <p:nvPicPr>
          <p:cNvPr id="552964" name="oxygen-GFPmito.wmv">
            <a:hlinkClick r:id="" action="ppaction://media"/>
          </p:cNvPr>
          <p:cNvPicPr>
            <a:picLocks noGrp="1" noRot="1" noChangeAspect="1" noChangeArrowheads="1"/>
          </p:cNvPicPr>
          <p:nvPr>
            <p:ph sz="half" idx="2"/>
            <a:videoFile r:link="rId1"/>
          </p:nvPr>
        </p:nvPicPr>
        <p:blipFill>
          <a:blip r:embed="rId4" cstate="print"/>
          <a:srcRect/>
          <a:stretch>
            <a:fillRect/>
          </a:stretch>
        </p:blipFill>
        <p:spPr>
          <a:xfrm>
            <a:off x="2590800" y="2057400"/>
            <a:ext cx="4038600" cy="3028950"/>
          </a:xfr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9866" fill="hold"/>
                                        <p:tgtEl>
                                          <p:spTgt spid="55296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52964"/>
                </p:tgtEl>
              </p:cMediaNode>
            </p:video>
            <p:seq concurrent="1" nextAc="seek">
              <p:cTn id="8" restart="whenNotActive" fill="hold" evtFilter="cancelBubble" nodeType="interactiveSeq">
                <p:stCondLst>
                  <p:cond evt="onClick" delay="0">
                    <p:tgtEl>
                      <p:spTgt spid="55296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52964"/>
                                        </p:tgtEl>
                                      </p:cBhvr>
                                    </p:cmd>
                                  </p:childTnLst>
                                </p:cTn>
                              </p:par>
                            </p:childTnLst>
                          </p:cTn>
                        </p:par>
                      </p:childTnLst>
                    </p:cTn>
                  </p:par>
                </p:childTnLst>
              </p:cTn>
              <p:nextCondLst>
                <p:cond evt="onClick" delay="0">
                  <p:tgtEl>
                    <p:spTgt spid="552964"/>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p:cNvSpPr>
            <a:spLocks noGrp="1" noChangeArrowheads="1"/>
          </p:cNvSpPr>
          <p:nvPr>
            <p:ph type="title"/>
          </p:nvPr>
        </p:nvSpPr>
        <p:spPr>
          <a:xfrm>
            <a:off x="457200" y="0"/>
            <a:ext cx="8229600" cy="1143000"/>
          </a:xfrm>
        </p:spPr>
        <p:txBody>
          <a:bodyPr/>
          <a:lstStyle/>
          <a:p>
            <a:r>
              <a:rPr lang="en-US"/>
              <a:t>Cytoplasmic Streaming </a:t>
            </a:r>
          </a:p>
        </p:txBody>
      </p:sp>
      <p:sp>
        <p:nvSpPr>
          <p:cNvPr id="274435" name="Rectangle 3"/>
          <p:cNvSpPr>
            <a:spLocks noGrp="1" noChangeArrowheads="1"/>
          </p:cNvSpPr>
          <p:nvPr>
            <p:ph type="body" idx="1"/>
          </p:nvPr>
        </p:nvSpPr>
        <p:spPr>
          <a:xfrm>
            <a:off x="2743200" y="1447800"/>
            <a:ext cx="6248400" cy="5257800"/>
          </a:xfrm>
        </p:spPr>
        <p:txBody>
          <a:bodyPr/>
          <a:lstStyle/>
          <a:p>
            <a:pPr>
              <a:lnSpc>
                <a:spcPct val="90000"/>
              </a:lnSpc>
            </a:pPr>
            <a:r>
              <a:rPr lang="en-US"/>
              <a:t>Francis Darwin (1901) knew that</a:t>
            </a:r>
            <a:r>
              <a:rPr lang="en-US" b="1" i="1"/>
              <a:t> diffusion</a:t>
            </a:r>
            <a:r>
              <a:rPr lang="en-US"/>
              <a:t> is slow!</a:t>
            </a:r>
          </a:p>
          <a:p>
            <a:pPr>
              <a:lnSpc>
                <a:spcPct val="90000"/>
              </a:lnSpc>
            </a:pPr>
            <a:r>
              <a:rPr lang="en-US"/>
              <a:t>t = x</a:t>
            </a:r>
            <a:r>
              <a:rPr lang="en-US" baseline="30000"/>
              <a:t>2</a:t>
            </a:r>
            <a:r>
              <a:rPr lang="en-US"/>
              <a:t>/2D = x</a:t>
            </a:r>
            <a:r>
              <a:rPr lang="en-US" baseline="30000"/>
              <a:t>2</a:t>
            </a:r>
            <a:r>
              <a:rPr lang="en-US"/>
              <a:t>6</a:t>
            </a:r>
            <a:r>
              <a:rPr lang="el-GR">
                <a:latin typeface="Times New Roman" pitchFamily="18" charset="0"/>
                <a:cs typeface="Times New Roman" pitchFamily="18" charset="0"/>
              </a:rPr>
              <a:t>π</a:t>
            </a:r>
            <a:r>
              <a:rPr lang="en-US">
                <a:latin typeface="Times New Roman" pitchFamily="18" charset="0"/>
                <a:cs typeface="Times New Roman" pitchFamily="18" charset="0"/>
              </a:rPr>
              <a:t>r</a:t>
            </a:r>
            <a:r>
              <a:rPr lang="el-GR">
                <a:latin typeface="Times New Roman" pitchFamily="18" charset="0"/>
                <a:cs typeface="Times New Roman" pitchFamily="18" charset="0"/>
              </a:rPr>
              <a:t>η</a:t>
            </a:r>
            <a:r>
              <a:rPr lang="en-US">
                <a:latin typeface="Times New Roman" pitchFamily="18" charset="0"/>
                <a:cs typeface="Times New Roman" pitchFamily="18" charset="0"/>
              </a:rPr>
              <a:t>N</a:t>
            </a:r>
            <a:r>
              <a:rPr lang="en-US" baseline="-25000">
                <a:latin typeface="Times New Roman" pitchFamily="18" charset="0"/>
                <a:cs typeface="Times New Roman" pitchFamily="18" charset="0"/>
              </a:rPr>
              <a:t>A</a:t>
            </a:r>
            <a:r>
              <a:rPr lang="en-US"/>
              <a:t>/2RT</a:t>
            </a:r>
          </a:p>
          <a:p>
            <a:pPr>
              <a:lnSpc>
                <a:spcPct val="90000"/>
              </a:lnSpc>
            </a:pPr>
            <a:r>
              <a:rPr lang="en-US"/>
              <a:t>It would take 30 days for a small molecule to diffuse across a 3 cm long characean cell.</a:t>
            </a:r>
          </a:p>
          <a:p>
            <a:pPr>
              <a:lnSpc>
                <a:spcPct val="90000"/>
              </a:lnSpc>
            </a:pPr>
            <a:r>
              <a:rPr lang="en-US" b="1" i="1"/>
              <a:t>Convection</a:t>
            </a:r>
            <a:r>
              <a:rPr lang="en-US"/>
              <a:t> in the form of actin and myosin driven cytoplasmic streaming is the solution to the slowness of diffusion problem.</a:t>
            </a:r>
          </a:p>
        </p:txBody>
      </p:sp>
      <p:pic>
        <p:nvPicPr>
          <p:cNvPr id="274437" name="Picture 5" descr="sirfrancis-t"/>
          <p:cNvPicPr>
            <a:picLocks noChangeAspect="1" noChangeArrowheads="1"/>
          </p:cNvPicPr>
          <p:nvPr/>
        </p:nvPicPr>
        <p:blipFill>
          <a:blip r:embed="rId3" cstate="print"/>
          <a:srcRect/>
          <a:stretch>
            <a:fillRect/>
          </a:stretch>
        </p:blipFill>
        <p:spPr bwMode="auto">
          <a:xfrm>
            <a:off x="381000" y="2209800"/>
            <a:ext cx="2111375" cy="2659063"/>
          </a:xfrm>
          <a:prstGeom prst="rect">
            <a:avLst/>
          </a:prstGeom>
          <a:noFill/>
        </p:spPr>
      </p:pic>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10" name="Rectangle 2"/>
          <p:cNvSpPr>
            <a:spLocks noGrp="1" noChangeArrowheads="1"/>
          </p:cNvSpPr>
          <p:nvPr>
            <p:ph type="title"/>
          </p:nvPr>
        </p:nvSpPr>
        <p:spPr/>
        <p:txBody>
          <a:bodyPr/>
          <a:lstStyle/>
          <a:p>
            <a:r>
              <a:rPr lang="en-US"/>
              <a:t>Diffusion is Slow </a:t>
            </a:r>
          </a:p>
        </p:txBody>
      </p:sp>
      <p:sp>
        <p:nvSpPr>
          <p:cNvPr id="555011" name="Rectangle 3"/>
          <p:cNvSpPr>
            <a:spLocks noGrp="1" noChangeArrowheads="1"/>
          </p:cNvSpPr>
          <p:nvPr>
            <p:ph type="body" idx="1"/>
          </p:nvPr>
        </p:nvSpPr>
        <p:spPr>
          <a:xfrm>
            <a:off x="457200" y="1600200"/>
            <a:ext cx="4572000" cy="5029200"/>
          </a:xfrm>
        </p:spPr>
        <p:txBody>
          <a:bodyPr/>
          <a:lstStyle/>
          <a:p>
            <a:pPr>
              <a:lnSpc>
                <a:spcPct val="90000"/>
              </a:lnSpc>
              <a:buFontTx/>
              <a:buNone/>
            </a:pPr>
            <a:r>
              <a:rPr lang="en-US" i="1"/>
              <a:t>	“It will be seen that the colour spreads to the upper stratum with extraordinary slowness. The chief physiological interest of the result is that it serves to suggest the value, to the living cell, of protoplasmic circulation.”</a:t>
            </a:r>
          </a:p>
        </p:txBody>
      </p:sp>
      <p:pic>
        <p:nvPicPr>
          <p:cNvPr id="555013" name="Picture 5" descr="copper-sufate-diffusion"/>
          <p:cNvPicPr>
            <a:picLocks noChangeAspect="1" noChangeArrowheads="1"/>
          </p:cNvPicPr>
          <p:nvPr/>
        </p:nvPicPr>
        <p:blipFill>
          <a:blip r:embed="rId3" cstate="print"/>
          <a:srcRect/>
          <a:stretch>
            <a:fillRect/>
          </a:stretch>
        </p:blipFill>
        <p:spPr bwMode="auto">
          <a:xfrm>
            <a:off x="5181600" y="2362200"/>
            <a:ext cx="3492500" cy="3797300"/>
          </a:xfrm>
          <a:prstGeom prst="rect">
            <a:avLst/>
          </a:prstGeom>
          <a:noFill/>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2"/>
          <p:cNvSpPr>
            <a:spLocks noGrp="1" noChangeArrowheads="1"/>
          </p:cNvSpPr>
          <p:nvPr>
            <p:ph type="title"/>
          </p:nvPr>
        </p:nvSpPr>
        <p:spPr/>
        <p:txBody>
          <a:bodyPr/>
          <a:lstStyle/>
          <a:p>
            <a:r>
              <a:rPr lang="en-US"/>
              <a:t>  </a:t>
            </a:r>
          </a:p>
        </p:txBody>
      </p:sp>
      <p:sp>
        <p:nvSpPr>
          <p:cNvPr id="295939" name="Rectangle 3"/>
          <p:cNvSpPr>
            <a:spLocks noGrp="1" noChangeArrowheads="1"/>
          </p:cNvSpPr>
          <p:nvPr>
            <p:ph type="body" idx="1"/>
          </p:nvPr>
        </p:nvSpPr>
        <p:spPr/>
        <p:txBody>
          <a:bodyPr/>
          <a:lstStyle/>
          <a:p>
            <a:pPr>
              <a:buFontTx/>
              <a:buNone/>
            </a:pPr>
            <a:r>
              <a:rPr lang="en-US"/>
              <a:t> </a:t>
            </a:r>
          </a:p>
        </p:txBody>
      </p:sp>
      <p:pic>
        <p:nvPicPr>
          <p:cNvPr id="295940" name="Picture 4" descr="chara"/>
          <p:cNvPicPr>
            <a:picLocks noChangeAspect="1" noChangeArrowheads="1"/>
          </p:cNvPicPr>
          <p:nvPr/>
        </p:nvPicPr>
        <p:blipFill>
          <a:blip r:embed="rId3" cstate="print"/>
          <a:srcRect/>
          <a:stretch>
            <a:fillRect/>
          </a:stretch>
        </p:blipFill>
        <p:spPr bwMode="auto">
          <a:xfrm>
            <a:off x="1509713" y="1247775"/>
            <a:ext cx="6124575" cy="4362450"/>
          </a:xfrm>
          <a:prstGeom prst="rect">
            <a:avLst/>
          </a:prstGeom>
          <a:noFill/>
        </p:spPr>
      </p:pic>
      <p:sp>
        <p:nvSpPr>
          <p:cNvPr id="295941" name="Text Box 5"/>
          <p:cNvSpPr txBox="1">
            <a:spLocks noChangeArrowheads="1"/>
          </p:cNvSpPr>
          <p:nvPr/>
        </p:nvSpPr>
        <p:spPr bwMode="auto">
          <a:xfrm>
            <a:off x="4298950" y="5980113"/>
            <a:ext cx="806450" cy="366712"/>
          </a:xfrm>
          <a:prstGeom prst="rect">
            <a:avLst/>
          </a:prstGeom>
          <a:noFill/>
          <a:ln w="9525">
            <a:noFill/>
            <a:miter lim="800000"/>
            <a:headEnd/>
            <a:tailEnd/>
          </a:ln>
          <a:effectLst/>
        </p:spPr>
        <p:txBody>
          <a:bodyPr wrap="none">
            <a:spAutoFit/>
          </a:bodyPr>
          <a:lstStyle/>
          <a:p>
            <a:r>
              <a:rPr lang="en-US"/>
              <a:t>Chara</a:t>
            </a:r>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2"/>
          <p:cNvSpPr>
            <a:spLocks noGrp="1" noChangeArrowheads="1"/>
          </p:cNvSpPr>
          <p:nvPr>
            <p:ph type="title"/>
          </p:nvPr>
        </p:nvSpPr>
        <p:spPr/>
        <p:txBody>
          <a:bodyPr/>
          <a:lstStyle/>
          <a:p>
            <a:r>
              <a:rPr lang="en-US"/>
              <a:t>  </a:t>
            </a:r>
          </a:p>
        </p:txBody>
      </p:sp>
      <p:sp>
        <p:nvSpPr>
          <p:cNvPr id="280579" name="Rectangle 3"/>
          <p:cNvSpPr>
            <a:spLocks noGrp="1" noChangeArrowheads="1"/>
          </p:cNvSpPr>
          <p:nvPr>
            <p:ph type="body" idx="1"/>
          </p:nvPr>
        </p:nvSpPr>
        <p:spPr/>
        <p:txBody>
          <a:bodyPr/>
          <a:lstStyle/>
          <a:p>
            <a:pPr>
              <a:buFontTx/>
              <a:buNone/>
            </a:pPr>
            <a:r>
              <a:rPr lang="en-US"/>
              <a:t>  </a:t>
            </a:r>
          </a:p>
        </p:txBody>
      </p:sp>
      <p:pic>
        <p:nvPicPr>
          <p:cNvPr id="280580" name="Picture 4" descr="LT3 024"/>
          <p:cNvPicPr>
            <a:picLocks noChangeAspect="1" noChangeArrowheads="1"/>
          </p:cNvPicPr>
          <p:nvPr/>
        </p:nvPicPr>
        <p:blipFill>
          <a:blip r:embed="rId3" cstate="print"/>
          <a:srcRect/>
          <a:stretch>
            <a:fillRect/>
          </a:stretch>
        </p:blipFill>
        <p:spPr bwMode="auto">
          <a:xfrm>
            <a:off x="0" y="0"/>
            <a:ext cx="9159875" cy="6870700"/>
          </a:xfrm>
          <a:prstGeom prst="rect">
            <a:avLst/>
          </a:prstGeom>
          <a:noFill/>
        </p:spPr>
      </p:pic>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p:cNvSpPr>
            <a:spLocks noGrp="1" noChangeArrowheads="1"/>
          </p:cNvSpPr>
          <p:nvPr>
            <p:ph type="title"/>
          </p:nvPr>
        </p:nvSpPr>
        <p:spPr/>
        <p:txBody>
          <a:bodyPr/>
          <a:lstStyle/>
          <a:p>
            <a:r>
              <a:rPr lang="en-US"/>
              <a:t>  </a:t>
            </a:r>
          </a:p>
        </p:txBody>
      </p:sp>
      <p:sp>
        <p:nvSpPr>
          <p:cNvPr id="281603" name="Rectangle 3"/>
          <p:cNvSpPr>
            <a:spLocks noGrp="1" noChangeArrowheads="1"/>
          </p:cNvSpPr>
          <p:nvPr>
            <p:ph type="body" idx="1"/>
          </p:nvPr>
        </p:nvSpPr>
        <p:spPr/>
        <p:txBody>
          <a:bodyPr/>
          <a:lstStyle/>
          <a:p>
            <a:pPr>
              <a:buFontTx/>
              <a:buNone/>
            </a:pPr>
            <a:r>
              <a:rPr lang="en-US"/>
              <a:t>  </a:t>
            </a:r>
          </a:p>
        </p:txBody>
      </p:sp>
      <p:pic>
        <p:nvPicPr>
          <p:cNvPr id="281605" name="Picture 5" descr="LT3 023"/>
          <p:cNvPicPr>
            <a:picLocks noChangeAspect="1" noChangeArrowheads="1"/>
          </p:cNvPicPr>
          <p:nvPr/>
        </p:nvPicPr>
        <p:blipFill>
          <a:blip r:embed="rId3" cstate="print"/>
          <a:srcRect/>
          <a:stretch>
            <a:fillRect/>
          </a:stretch>
        </p:blipFill>
        <p:spPr bwMode="auto">
          <a:xfrm>
            <a:off x="0" y="0"/>
            <a:ext cx="9177338" cy="6884988"/>
          </a:xfrm>
          <a:prstGeom prst="rect">
            <a:avLst/>
          </a:prstGeom>
          <a:noFill/>
        </p:spPr>
      </p:pic>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p:cNvSpPr>
            <a:spLocks noGrp="1" noChangeArrowheads="1"/>
          </p:cNvSpPr>
          <p:nvPr>
            <p:ph type="title"/>
          </p:nvPr>
        </p:nvSpPr>
        <p:spPr/>
        <p:txBody>
          <a:bodyPr/>
          <a:lstStyle/>
          <a:p>
            <a:r>
              <a:rPr lang="en-US"/>
              <a:t>  </a:t>
            </a:r>
          </a:p>
        </p:txBody>
      </p:sp>
      <p:sp>
        <p:nvSpPr>
          <p:cNvPr id="285699" name="Rectangle 3"/>
          <p:cNvSpPr>
            <a:spLocks noGrp="1" noChangeArrowheads="1"/>
          </p:cNvSpPr>
          <p:nvPr>
            <p:ph type="body" idx="1"/>
          </p:nvPr>
        </p:nvSpPr>
        <p:spPr/>
        <p:txBody>
          <a:bodyPr/>
          <a:lstStyle/>
          <a:p>
            <a:pPr>
              <a:buFontTx/>
              <a:buNone/>
            </a:pPr>
            <a:r>
              <a:rPr lang="en-US"/>
              <a:t>  </a:t>
            </a:r>
          </a:p>
        </p:txBody>
      </p:sp>
      <p:pic>
        <p:nvPicPr>
          <p:cNvPr id="285700" name="Picture 4" descr="LT3 022"/>
          <p:cNvPicPr>
            <a:picLocks noChangeAspect="1" noChangeArrowheads="1"/>
          </p:cNvPicPr>
          <p:nvPr/>
        </p:nvPicPr>
        <p:blipFill>
          <a:blip r:embed="rId3" cstate="print"/>
          <a:srcRect/>
          <a:stretch>
            <a:fillRect/>
          </a:stretch>
        </p:blipFill>
        <p:spPr bwMode="auto">
          <a:xfrm>
            <a:off x="0" y="0"/>
            <a:ext cx="9177338" cy="6884988"/>
          </a:xfrm>
          <a:prstGeom prst="rect">
            <a:avLst/>
          </a:prstGeom>
          <a:noFill/>
        </p:spPr>
      </p:pic>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2"/>
          <p:cNvSpPr>
            <a:spLocks noGrp="1" noChangeArrowheads="1"/>
          </p:cNvSpPr>
          <p:nvPr>
            <p:ph type="title"/>
          </p:nvPr>
        </p:nvSpPr>
        <p:spPr/>
        <p:txBody>
          <a:bodyPr/>
          <a:lstStyle/>
          <a:p>
            <a:r>
              <a:rPr lang="en-US"/>
              <a:t>  </a:t>
            </a:r>
          </a:p>
        </p:txBody>
      </p:sp>
      <p:sp>
        <p:nvSpPr>
          <p:cNvPr id="282627" name="Rectangle 3"/>
          <p:cNvSpPr>
            <a:spLocks noGrp="1" noChangeArrowheads="1"/>
          </p:cNvSpPr>
          <p:nvPr>
            <p:ph type="body" idx="1"/>
          </p:nvPr>
        </p:nvSpPr>
        <p:spPr/>
        <p:txBody>
          <a:bodyPr/>
          <a:lstStyle/>
          <a:p>
            <a:pPr>
              <a:buFontTx/>
              <a:buNone/>
            </a:pPr>
            <a:r>
              <a:rPr lang="en-US"/>
              <a:t>  </a:t>
            </a:r>
          </a:p>
        </p:txBody>
      </p:sp>
      <p:pic>
        <p:nvPicPr>
          <p:cNvPr id="282629" name="Picture 5" descr="LT3 021"/>
          <p:cNvPicPr>
            <a:picLocks noChangeAspect="1" noChangeArrowheads="1"/>
          </p:cNvPicPr>
          <p:nvPr/>
        </p:nvPicPr>
        <p:blipFill>
          <a:blip r:embed="rId3" cstate="print"/>
          <a:srcRect/>
          <a:stretch>
            <a:fillRect/>
          </a:stretch>
        </p:blipFill>
        <p:spPr bwMode="auto">
          <a:xfrm>
            <a:off x="0" y="0"/>
            <a:ext cx="9177338" cy="6884988"/>
          </a:xfrm>
          <a:prstGeom prst="rect">
            <a:avLst/>
          </a:prstGeom>
          <a:noFill/>
        </p:spPr>
      </p:pic>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ChangeArrowheads="1"/>
          </p:cNvSpPr>
          <p:nvPr>
            <p:ph type="title"/>
          </p:nvPr>
        </p:nvSpPr>
        <p:spPr/>
        <p:txBody>
          <a:bodyPr/>
          <a:lstStyle/>
          <a:p>
            <a:r>
              <a:rPr lang="en-US"/>
              <a:t>  </a:t>
            </a:r>
          </a:p>
        </p:txBody>
      </p:sp>
      <p:sp>
        <p:nvSpPr>
          <p:cNvPr id="283651" name="Rectangle 3"/>
          <p:cNvSpPr>
            <a:spLocks noGrp="1" noChangeArrowheads="1"/>
          </p:cNvSpPr>
          <p:nvPr>
            <p:ph type="body" idx="1"/>
          </p:nvPr>
        </p:nvSpPr>
        <p:spPr/>
        <p:txBody>
          <a:bodyPr/>
          <a:lstStyle/>
          <a:p>
            <a:pPr>
              <a:buFontTx/>
              <a:buNone/>
            </a:pPr>
            <a:r>
              <a:rPr lang="en-US"/>
              <a:t>  </a:t>
            </a:r>
          </a:p>
        </p:txBody>
      </p:sp>
      <p:pic>
        <p:nvPicPr>
          <p:cNvPr id="283653" name="Picture 5" descr="LT3 020"/>
          <p:cNvPicPr>
            <a:picLocks noChangeAspect="1" noChangeArrowheads="1"/>
          </p:cNvPicPr>
          <p:nvPr/>
        </p:nvPicPr>
        <p:blipFill>
          <a:blip r:embed="rId3" cstate="print"/>
          <a:srcRect/>
          <a:stretch>
            <a:fillRect/>
          </a:stretch>
        </p:blipFill>
        <p:spPr bwMode="auto">
          <a:xfrm>
            <a:off x="0" y="0"/>
            <a:ext cx="9177338" cy="6884988"/>
          </a:xfrm>
          <a:prstGeom prst="rect">
            <a:avLst/>
          </a:prstGeom>
          <a:noFill/>
        </p:spPr>
      </p:pic>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2"/>
          <p:cNvSpPr>
            <a:spLocks noGrp="1" noChangeArrowheads="1"/>
          </p:cNvSpPr>
          <p:nvPr>
            <p:ph type="title"/>
          </p:nvPr>
        </p:nvSpPr>
        <p:spPr/>
        <p:txBody>
          <a:bodyPr/>
          <a:lstStyle/>
          <a:p>
            <a:r>
              <a:rPr lang="en-US"/>
              <a:t>  </a:t>
            </a:r>
          </a:p>
        </p:txBody>
      </p:sp>
      <p:sp>
        <p:nvSpPr>
          <p:cNvPr id="284675" name="Rectangle 3"/>
          <p:cNvSpPr>
            <a:spLocks noGrp="1" noChangeArrowheads="1"/>
          </p:cNvSpPr>
          <p:nvPr>
            <p:ph type="body" idx="1"/>
          </p:nvPr>
        </p:nvSpPr>
        <p:spPr/>
        <p:txBody>
          <a:bodyPr/>
          <a:lstStyle/>
          <a:p>
            <a:pPr>
              <a:buFontTx/>
              <a:buNone/>
            </a:pPr>
            <a:r>
              <a:rPr lang="en-US"/>
              <a:t>  </a:t>
            </a:r>
          </a:p>
        </p:txBody>
      </p:sp>
      <p:pic>
        <p:nvPicPr>
          <p:cNvPr id="284677" name="Picture 5" descr="LT3 019"/>
          <p:cNvPicPr>
            <a:picLocks noChangeAspect="1" noChangeArrowheads="1"/>
          </p:cNvPicPr>
          <p:nvPr/>
        </p:nvPicPr>
        <p:blipFill>
          <a:blip r:embed="rId3" cstate="print"/>
          <a:srcRect/>
          <a:stretch>
            <a:fillRect/>
          </a:stretch>
        </p:blipFill>
        <p:spPr bwMode="auto">
          <a:xfrm>
            <a:off x="0" y="0"/>
            <a:ext cx="9177338" cy="6884988"/>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a:xfrm>
            <a:off x="304800" y="3276600"/>
            <a:ext cx="4419600" cy="1143000"/>
          </a:xfrm>
        </p:spPr>
        <p:txBody>
          <a:bodyPr/>
          <a:lstStyle/>
          <a:p>
            <a:r>
              <a:rPr lang="en-US" sz="3600">
                <a:solidFill>
                  <a:schemeClr val="bg1"/>
                </a:solidFill>
              </a:rPr>
              <a:t>Dedicated to President John F. Kennedy </a:t>
            </a:r>
            <a:br>
              <a:rPr lang="en-US" sz="3600">
                <a:solidFill>
                  <a:schemeClr val="bg1"/>
                </a:solidFill>
              </a:rPr>
            </a:br>
            <a:r>
              <a:rPr lang="en-US" sz="3600">
                <a:solidFill>
                  <a:schemeClr val="bg1"/>
                </a:solidFill>
              </a:rPr>
              <a:t>for inspiring my generation to be courageous in the pursuit of science</a:t>
            </a:r>
            <a:r>
              <a:rPr lang="en-US" sz="4000">
                <a:solidFill>
                  <a:schemeClr val="bg1"/>
                </a:solidFill>
              </a:rPr>
              <a:t/>
            </a:r>
            <a:br>
              <a:rPr lang="en-US" sz="4000">
                <a:solidFill>
                  <a:schemeClr val="bg1"/>
                </a:solidFill>
              </a:rPr>
            </a:br>
            <a:endParaRPr lang="en-US" sz="4000">
              <a:solidFill>
                <a:schemeClr val="bg1"/>
              </a:solidFill>
            </a:endParaRPr>
          </a:p>
        </p:txBody>
      </p:sp>
      <p:sp>
        <p:nvSpPr>
          <p:cNvPr id="157699" name="Rectangle 3"/>
          <p:cNvSpPr>
            <a:spLocks noGrp="1" noChangeArrowheads="1"/>
          </p:cNvSpPr>
          <p:nvPr>
            <p:ph type="body" idx="1"/>
          </p:nvPr>
        </p:nvSpPr>
        <p:spPr/>
        <p:txBody>
          <a:bodyPr/>
          <a:lstStyle/>
          <a:p>
            <a:pPr>
              <a:buFontTx/>
              <a:buNone/>
            </a:pPr>
            <a:r>
              <a:rPr lang="en-US"/>
              <a:t>	</a:t>
            </a:r>
          </a:p>
        </p:txBody>
      </p:sp>
      <p:pic>
        <p:nvPicPr>
          <p:cNvPr id="157705" name="Picture 9" descr="JFK"/>
          <p:cNvPicPr>
            <a:picLocks noChangeAspect="1" noChangeArrowheads="1"/>
          </p:cNvPicPr>
          <p:nvPr/>
        </p:nvPicPr>
        <p:blipFill>
          <a:blip r:embed="rId3" cstate="print"/>
          <a:srcRect/>
          <a:stretch>
            <a:fillRect/>
          </a:stretch>
        </p:blipFill>
        <p:spPr bwMode="auto">
          <a:xfrm>
            <a:off x="4724400" y="1981200"/>
            <a:ext cx="3903663" cy="3224213"/>
          </a:xfrm>
          <a:prstGeom prst="rect">
            <a:avLst/>
          </a:prstGeom>
          <a:noFill/>
        </p:spPr>
      </p:pic>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2"/>
          <p:cNvSpPr>
            <a:spLocks noGrp="1" noChangeArrowheads="1"/>
          </p:cNvSpPr>
          <p:nvPr>
            <p:ph type="title"/>
          </p:nvPr>
        </p:nvSpPr>
        <p:spPr/>
        <p:txBody>
          <a:bodyPr/>
          <a:lstStyle/>
          <a:p>
            <a:r>
              <a:rPr lang="en-US"/>
              <a:t>  </a:t>
            </a:r>
          </a:p>
        </p:txBody>
      </p:sp>
      <p:sp>
        <p:nvSpPr>
          <p:cNvPr id="300035" name="Rectangle 3"/>
          <p:cNvSpPr>
            <a:spLocks noGrp="1" noChangeArrowheads="1"/>
          </p:cNvSpPr>
          <p:nvPr>
            <p:ph type="body" idx="1"/>
          </p:nvPr>
        </p:nvSpPr>
        <p:spPr/>
        <p:txBody>
          <a:bodyPr/>
          <a:lstStyle/>
          <a:p>
            <a:pPr>
              <a:buFontTx/>
              <a:buNone/>
            </a:pPr>
            <a:r>
              <a:rPr lang="en-US"/>
              <a:t>  </a:t>
            </a:r>
          </a:p>
        </p:txBody>
      </p:sp>
      <p:pic>
        <p:nvPicPr>
          <p:cNvPr id="300036" name="Picture 4"/>
          <p:cNvPicPr>
            <a:picLocks noChangeAspect="1" noChangeArrowheads="1"/>
          </p:cNvPicPr>
          <p:nvPr/>
        </p:nvPicPr>
        <p:blipFill>
          <a:blip r:embed="rId3" cstate="print"/>
          <a:srcRect/>
          <a:stretch>
            <a:fillRect/>
          </a:stretch>
        </p:blipFill>
        <p:spPr bwMode="auto">
          <a:xfrm>
            <a:off x="2263775" y="228600"/>
            <a:ext cx="4441825" cy="628491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2"/>
          <p:cNvSpPr>
            <a:spLocks noGrp="1" noChangeArrowheads="1"/>
          </p:cNvSpPr>
          <p:nvPr>
            <p:ph type="title"/>
          </p:nvPr>
        </p:nvSpPr>
        <p:spPr/>
        <p:txBody>
          <a:bodyPr/>
          <a:lstStyle/>
          <a:p>
            <a:r>
              <a:rPr lang="en-US"/>
              <a:t>  </a:t>
            </a:r>
          </a:p>
        </p:txBody>
      </p:sp>
      <p:sp>
        <p:nvSpPr>
          <p:cNvPr id="297987" name="Rectangle 3"/>
          <p:cNvSpPr>
            <a:spLocks noGrp="1" noChangeArrowheads="1"/>
          </p:cNvSpPr>
          <p:nvPr>
            <p:ph type="body" idx="1"/>
          </p:nvPr>
        </p:nvSpPr>
        <p:spPr/>
        <p:txBody>
          <a:bodyPr/>
          <a:lstStyle/>
          <a:p>
            <a:pPr>
              <a:buFontTx/>
              <a:buNone/>
            </a:pPr>
            <a:r>
              <a:rPr lang="en-US"/>
              <a:t> </a:t>
            </a:r>
          </a:p>
        </p:txBody>
      </p:sp>
      <p:pic>
        <p:nvPicPr>
          <p:cNvPr id="297988" name="Picture 4"/>
          <p:cNvPicPr>
            <a:picLocks noChangeAspect="1" noChangeArrowheads="1"/>
          </p:cNvPicPr>
          <p:nvPr/>
        </p:nvPicPr>
        <p:blipFill>
          <a:blip r:embed="rId3" cstate="print"/>
          <a:srcRect/>
          <a:stretch>
            <a:fillRect/>
          </a:stretch>
        </p:blipFill>
        <p:spPr bwMode="auto">
          <a:xfrm>
            <a:off x="544513" y="914400"/>
            <a:ext cx="8218487" cy="52197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a:t>Mental Labour is not Thought</a:t>
            </a:r>
          </a:p>
        </p:txBody>
      </p:sp>
      <p:sp>
        <p:nvSpPr>
          <p:cNvPr id="23555" name="Rectangle 3"/>
          <p:cNvSpPr>
            <a:spLocks noGrp="1" noChangeArrowheads="1"/>
          </p:cNvSpPr>
          <p:nvPr>
            <p:ph type="body" idx="1"/>
          </p:nvPr>
        </p:nvSpPr>
        <p:spPr>
          <a:xfrm>
            <a:off x="0" y="1600200"/>
            <a:ext cx="5867400" cy="5105400"/>
          </a:xfrm>
        </p:spPr>
        <p:txBody>
          <a:bodyPr/>
          <a:lstStyle/>
          <a:p>
            <a:pPr>
              <a:lnSpc>
                <a:spcPct val="80000"/>
              </a:lnSpc>
              <a:buFontTx/>
              <a:buNone/>
            </a:pPr>
            <a:r>
              <a:rPr lang="en-US" sz="2400"/>
              <a:t>	I hope that this book has fulfilled James Clerk Maxwell's goal as a teacher. He wrote, </a:t>
            </a:r>
            <a:r>
              <a:rPr lang="en-US" sz="2400" i="1"/>
              <a:t>"In this class, I hope you will learn not merely results, or formulae applicable to cases that may possibly occur in our practice afterwards, but the principles on which those formulae depend, and without which the formulae are mere mental rubbish. I know the tendency of the human mind is to do anything rather than think. But mental labour is not thought, and those who have with labour acquired the habit of application often find it much easier to get up a formula than to master a principle."</a:t>
            </a:r>
          </a:p>
        </p:txBody>
      </p:sp>
      <p:pic>
        <p:nvPicPr>
          <p:cNvPr id="23557" name="Picture 5" descr="maxwell_j_c_as_a_young_man"/>
          <p:cNvPicPr>
            <a:picLocks noChangeAspect="1" noChangeArrowheads="1"/>
          </p:cNvPicPr>
          <p:nvPr/>
        </p:nvPicPr>
        <p:blipFill>
          <a:blip r:embed="rId3" cstate="print"/>
          <a:srcRect/>
          <a:stretch>
            <a:fillRect/>
          </a:stretch>
        </p:blipFill>
        <p:spPr bwMode="auto">
          <a:xfrm>
            <a:off x="5943600" y="1752600"/>
            <a:ext cx="2857500" cy="3695700"/>
          </a:xfrm>
          <a:prstGeom prst="rect">
            <a:avLst/>
          </a:prstGeom>
          <a:noFill/>
        </p:spPr>
      </p:pic>
      <p:sp>
        <p:nvSpPr>
          <p:cNvPr id="23558" name="Text Box 6"/>
          <p:cNvSpPr txBox="1">
            <a:spLocks noChangeArrowheads="1"/>
          </p:cNvSpPr>
          <p:nvPr/>
        </p:nvSpPr>
        <p:spPr bwMode="auto">
          <a:xfrm>
            <a:off x="6172200" y="5576888"/>
            <a:ext cx="2343150" cy="366712"/>
          </a:xfrm>
          <a:prstGeom prst="rect">
            <a:avLst/>
          </a:prstGeom>
          <a:noFill/>
          <a:ln w="9525">
            <a:noFill/>
            <a:miter lim="800000"/>
            <a:headEnd/>
            <a:tailEnd/>
          </a:ln>
          <a:effectLst/>
        </p:spPr>
        <p:txBody>
          <a:bodyPr wrap="none">
            <a:spAutoFit/>
          </a:bodyPr>
          <a:lstStyle/>
          <a:p>
            <a:r>
              <a:rPr lang="en-US"/>
              <a:t>James Clerk Maxwell</a:t>
            </a:r>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050" name="Rectangle 2"/>
          <p:cNvSpPr>
            <a:spLocks noGrp="1" noChangeArrowheads="1"/>
          </p:cNvSpPr>
          <p:nvPr>
            <p:ph type="title"/>
          </p:nvPr>
        </p:nvSpPr>
        <p:spPr/>
        <p:txBody>
          <a:bodyPr/>
          <a:lstStyle/>
          <a:p>
            <a:r>
              <a:rPr lang="en-US"/>
              <a:t>  </a:t>
            </a:r>
          </a:p>
        </p:txBody>
      </p:sp>
      <p:sp>
        <p:nvSpPr>
          <p:cNvPr id="642051" name="Rectangle 3"/>
          <p:cNvSpPr>
            <a:spLocks noGrp="1" noChangeArrowheads="1"/>
          </p:cNvSpPr>
          <p:nvPr>
            <p:ph type="body" idx="1"/>
          </p:nvPr>
        </p:nvSpPr>
        <p:spPr/>
        <p:txBody>
          <a:bodyPr/>
          <a:lstStyle/>
          <a:p>
            <a:pPr>
              <a:buFontTx/>
              <a:buNone/>
            </a:pPr>
            <a:r>
              <a:rPr lang="en-US"/>
              <a:t> </a:t>
            </a:r>
          </a:p>
        </p:txBody>
      </p:sp>
      <p:pic>
        <p:nvPicPr>
          <p:cNvPr id="642053" name="Picture 5" descr="mindless"/>
          <p:cNvPicPr>
            <a:picLocks noChangeAspect="1" noChangeArrowheads="1"/>
          </p:cNvPicPr>
          <p:nvPr/>
        </p:nvPicPr>
        <p:blipFill>
          <a:blip r:embed="rId3" cstate="print"/>
          <a:srcRect/>
          <a:stretch>
            <a:fillRect/>
          </a:stretch>
        </p:blipFill>
        <p:spPr bwMode="auto">
          <a:xfrm>
            <a:off x="1676400" y="1143000"/>
            <a:ext cx="6024563" cy="4573588"/>
          </a:xfrm>
          <a:prstGeom prst="rect">
            <a:avLst/>
          </a:prstGeom>
          <a:noFill/>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002" name="Rectangle 2"/>
          <p:cNvSpPr>
            <a:spLocks noGrp="1" noChangeArrowheads="1"/>
          </p:cNvSpPr>
          <p:nvPr>
            <p:ph type="title"/>
          </p:nvPr>
        </p:nvSpPr>
        <p:spPr/>
        <p:txBody>
          <a:bodyPr/>
          <a:lstStyle/>
          <a:p>
            <a:r>
              <a:rPr lang="en-US"/>
              <a:t>Seize the Truth</a:t>
            </a:r>
          </a:p>
        </p:txBody>
      </p:sp>
      <p:sp>
        <p:nvSpPr>
          <p:cNvPr id="640003" name="Rectangle 3"/>
          <p:cNvSpPr>
            <a:spLocks noGrp="1" noChangeArrowheads="1"/>
          </p:cNvSpPr>
          <p:nvPr>
            <p:ph type="body" idx="1"/>
          </p:nvPr>
        </p:nvSpPr>
        <p:spPr>
          <a:xfrm>
            <a:off x="0" y="1600200"/>
            <a:ext cx="5791200" cy="5257800"/>
          </a:xfrm>
        </p:spPr>
        <p:txBody>
          <a:bodyPr/>
          <a:lstStyle/>
          <a:p>
            <a:pPr>
              <a:lnSpc>
                <a:spcPct val="80000"/>
              </a:lnSpc>
              <a:buFontTx/>
              <a:buNone/>
            </a:pPr>
            <a:r>
              <a:rPr lang="en-US" sz="2400"/>
              <a:t>	Maxwell also wrote, </a:t>
            </a:r>
            <a:r>
              <a:rPr lang="en-US" sz="2400" i="1"/>
              <a:t>"My duty is to give you the requisite foundation and to allow your thoughts to arrange themselves freely. It is best that every man should be settled in his own mind, and not be led into other men's ways of thinking under the pretence of studying science. By a careful and diligent study of natural laws I trust that we shall at least escape the dangers of vague and desultory modes of thought and acquire a habit of healthy and vigorous thinking which will enable us to recognise error in all the popular forms in which it appears and to seize and hold fast truth whether it be old or new."</a:t>
            </a:r>
          </a:p>
        </p:txBody>
      </p:sp>
      <p:pic>
        <p:nvPicPr>
          <p:cNvPr id="640004" name="Picture 4" descr="maxwell_j_c_as_a_young_man"/>
          <p:cNvPicPr>
            <a:picLocks noChangeAspect="1" noChangeArrowheads="1"/>
          </p:cNvPicPr>
          <p:nvPr/>
        </p:nvPicPr>
        <p:blipFill>
          <a:blip r:embed="rId3" cstate="print"/>
          <a:srcRect/>
          <a:stretch>
            <a:fillRect/>
          </a:stretch>
        </p:blipFill>
        <p:spPr bwMode="auto">
          <a:xfrm>
            <a:off x="5943600" y="1752600"/>
            <a:ext cx="2857500" cy="3695700"/>
          </a:xfrm>
          <a:prstGeom prst="rect">
            <a:avLst/>
          </a:prstGeom>
          <a:noFill/>
        </p:spPr>
      </p:pic>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0" y="0"/>
            <a:ext cx="9144000" cy="1143000"/>
          </a:xfrm>
        </p:spPr>
        <p:txBody>
          <a:bodyPr/>
          <a:lstStyle/>
          <a:p>
            <a:r>
              <a:rPr lang="en-US" sz="3600"/>
              <a:t>Fashionable and Unfashionable Science</a:t>
            </a:r>
          </a:p>
        </p:txBody>
      </p:sp>
      <p:sp>
        <p:nvSpPr>
          <p:cNvPr id="25603" name="Rectangle 3"/>
          <p:cNvSpPr>
            <a:spLocks noGrp="1" noChangeArrowheads="1"/>
          </p:cNvSpPr>
          <p:nvPr>
            <p:ph type="body" idx="1"/>
          </p:nvPr>
        </p:nvSpPr>
        <p:spPr>
          <a:xfrm>
            <a:off x="0" y="1143000"/>
            <a:ext cx="4800600" cy="5334000"/>
          </a:xfrm>
        </p:spPr>
        <p:txBody>
          <a:bodyPr/>
          <a:lstStyle/>
          <a:p>
            <a:pPr>
              <a:lnSpc>
                <a:spcPct val="80000"/>
              </a:lnSpc>
              <a:buFontTx/>
              <a:buNone/>
            </a:pPr>
            <a:r>
              <a:rPr lang="en-US" sz="2400"/>
              <a:t>	According to Richard Feynman (1965), </a:t>
            </a:r>
            <a:r>
              <a:rPr lang="en-US" sz="2400" i="1"/>
              <a:t>“…possibly the chance is high that the truth lies in the fashionable direction. But, on the off-chance that it is in another direction—a direction obvious from an unfashionable view…—who will find it? Only someone who has sacrificed himself by teaching himself…from a peculiar and unusual point of view; one that he may have to invent for himself. I say sacrificed himself because he most likely will get nothing from it, because the truth may lie in another direction, perhaps even the fashionable one.”</a:t>
            </a:r>
          </a:p>
        </p:txBody>
      </p:sp>
      <p:pic>
        <p:nvPicPr>
          <p:cNvPr id="25605" name="Picture 5" descr="161"/>
          <p:cNvPicPr>
            <a:picLocks noChangeAspect="1" noChangeArrowheads="1"/>
          </p:cNvPicPr>
          <p:nvPr/>
        </p:nvPicPr>
        <p:blipFill>
          <a:blip r:embed="rId3" cstate="print"/>
          <a:srcRect/>
          <a:stretch>
            <a:fillRect/>
          </a:stretch>
        </p:blipFill>
        <p:spPr bwMode="auto">
          <a:xfrm>
            <a:off x="4800600" y="1219200"/>
            <a:ext cx="4278313" cy="5600700"/>
          </a:xfrm>
          <a:prstGeom prst="rect">
            <a:avLst/>
          </a:prstGeom>
          <a:noFill/>
        </p:spPr>
      </p:pic>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2"/>
          <p:cNvSpPr>
            <a:spLocks noGrp="1" noChangeArrowheads="1"/>
          </p:cNvSpPr>
          <p:nvPr>
            <p:ph type="title"/>
          </p:nvPr>
        </p:nvSpPr>
        <p:spPr>
          <a:xfrm>
            <a:off x="0" y="274638"/>
            <a:ext cx="9144000" cy="1143000"/>
          </a:xfrm>
        </p:spPr>
        <p:txBody>
          <a:bodyPr/>
          <a:lstStyle/>
          <a:p>
            <a:r>
              <a:rPr lang="en-US" sz="3200"/>
              <a:t>Blurring the Distinction Between Physics and Botany, Gregor Mendel Learned Quantitative Science from Christian Doppler</a:t>
            </a:r>
          </a:p>
        </p:txBody>
      </p:sp>
      <p:sp>
        <p:nvSpPr>
          <p:cNvPr id="345091" name="Rectangle 3"/>
          <p:cNvSpPr>
            <a:spLocks noGrp="1" noChangeArrowheads="1"/>
          </p:cNvSpPr>
          <p:nvPr>
            <p:ph type="body" idx="1"/>
          </p:nvPr>
        </p:nvSpPr>
        <p:spPr/>
        <p:txBody>
          <a:bodyPr/>
          <a:lstStyle/>
          <a:p>
            <a:pPr>
              <a:buFontTx/>
              <a:buNone/>
            </a:pPr>
            <a:r>
              <a:rPr lang="en-US"/>
              <a:t> </a:t>
            </a:r>
          </a:p>
        </p:txBody>
      </p:sp>
      <p:pic>
        <p:nvPicPr>
          <p:cNvPr id="345093" name="Picture 5" descr="d750588a"/>
          <p:cNvPicPr>
            <a:picLocks noChangeAspect="1" noChangeArrowheads="1"/>
          </p:cNvPicPr>
          <p:nvPr/>
        </p:nvPicPr>
        <p:blipFill>
          <a:blip r:embed="rId3" cstate="print"/>
          <a:srcRect/>
          <a:stretch>
            <a:fillRect/>
          </a:stretch>
        </p:blipFill>
        <p:spPr bwMode="auto">
          <a:xfrm>
            <a:off x="4673600" y="1971675"/>
            <a:ext cx="4013200" cy="4581525"/>
          </a:xfrm>
          <a:prstGeom prst="rect">
            <a:avLst/>
          </a:prstGeom>
          <a:noFill/>
        </p:spPr>
      </p:pic>
      <p:pic>
        <p:nvPicPr>
          <p:cNvPr id="345097" name="Picture 9" descr="Mendel"/>
          <p:cNvPicPr>
            <a:picLocks noChangeAspect="1" noChangeArrowheads="1"/>
          </p:cNvPicPr>
          <p:nvPr/>
        </p:nvPicPr>
        <p:blipFill>
          <a:blip r:embed="rId4" cstate="print"/>
          <a:srcRect/>
          <a:stretch>
            <a:fillRect/>
          </a:stretch>
        </p:blipFill>
        <p:spPr bwMode="auto">
          <a:xfrm>
            <a:off x="685800" y="1981200"/>
            <a:ext cx="3665538" cy="4572000"/>
          </a:xfrm>
          <a:prstGeom prst="rect">
            <a:avLst/>
          </a:prstGeom>
          <a:noFill/>
        </p:spPr>
      </p:pic>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4" name="Rectangle 2"/>
          <p:cNvSpPr>
            <a:spLocks noGrp="1" noChangeArrowheads="1"/>
          </p:cNvSpPr>
          <p:nvPr>
            <p:ph type="title"/>
          </p:nvPr>
        </p:nvSpPr>
        <p:spPr/>
        <p:txBody>
          <a:bodyPr/>
          <a:lstStyle/>
          <a:p>
            <a:r>
              <a:rPr lang="en-US" sz="4000"/>
              <a:t>What limits the velocity of charged particles to the speed of light?</a:t>
            </a:r>
          </a:p>
        </p:txBody>
      </p:sp>
      <p:sp>
        <p:nvSpPr>
          <p:cNvPr id="561155" name="Rectangle 3"/>
          <p:cNvSpPr>
            <a:spLocks noGrp="1" noChangeArrowheads="1"/>
          </p:cNvSpPr>
          <p:nvPr>
            <p:ph type="body" idx="1"/>
          </p:nvPr>
        </p:nvSpPr>
        <p:spPr>
          <a:xfrm>
            <a:off x="304800" y="5791200"/>
            <a:ext cx="8686800" cy="609600"/>
          </a:xfrm>
        </p:spPr>
        <p:txBody>
          <a:bodyPr/>
          <a:lstStyle/>
          <a:p>
            <a:pPr>
              <a:buFontTx/>
              <a:buNone/>
            </a:pPr>
            <a:r>
              <a:rPr lang="en-US"/>
              <a:t>The relativity of time?	    or light itself?</a:t>
            </a:r>
          </a:p>
        </p:txBody>
      </p:sp>
      <p:pic>
        <p:nvPicPr>
          <p:cNvPr id="561156" name="Picture 4" descr="p_einstein_time"/>
          <p:cNvPicPr>
            <a:picLocks noChangeAspect="1" noChangeArrowheads="1"/>
          </p:cNvPicPr>
          <p:nvPr/>
        </p:nvPicPr>
        <p:blipFill>
          <a:blip r:embed="rId3" cstate="print"/>
          <a:srcRect/>
          <a:stretch>
            <a:fillRect/>
          </a:stretch>
        </p:blipFill>
        <p:spPr bwMode="auto">
          <a:xfrm>
            <a:off x="381000" y="1905000"/>
            <a:ext cx="3676650" cy="3667125"/>
          </a:xfrm>
          <a:prstGeom prst="rect">
            <a:avLst/>
          </a:prstGeom>
          <a:noFill/>
        </p:spPr>
      </p:pic>
      <p:pic>
        <p:nvPicPr>
          <p:cNvPr id="561157" name="Picture 5" descr="44384168"/>
          <p:cNvPicPr>
            <a:picLocks noChangeAspect="1" noChangeArrowheads="1"/>
          </p:cNvPicPr>
          <p:nvPr/>
        </p:nvPicPr>
        <p:blipFill>
          <a:blip r:embed="rId4" cstate="print"/>
          <a:srcRect l="16875" r="16875"/>
          <a:stretch>
            <a:fillRect/>
          </a:stretch>
        </p:blipFill>
        <p:spPr bwMode="auto">
          <a:xfrm>
            <a:off x="4648200" y="1905000"/>
            <a:ext cx="3667125" cy="3683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Rectangle 2"/>
          <p:cNvSpPr>
            <a:spLocks noGrp="1" noChangeArrowheads="1"/>
          </p:cNvSpPr>
          <p:nvPr>
            <p:ph type="title"/>
          </p:nvPr>
        </p:nvSpPr>
        <p:spPr>
          <a:xfrm>
            <a:off x="0" y="304800"/>
            <a:ext cx="9144000" cy="1143000"/>
          </a:xfrm>
        </p:spPr>
        <p:txBody>
          <a:bodyPr/>
          <a:lstStyle/>
          <a:p>
            <a:r>
              <a:rPr lang="en-US" sz="2800"/>
              <a:t>The Viscosity of a Non-Newtonian Solution Depends on the Velocity of the Particle Moving through it</a:t>
            </a:r>
          </a:p>
        </p:txBody>
      </p:sp>
      <p:sp>
        <p:nvSpPr>
          <p:cNvPr id="563203" name="Rectangle 3"/>
          <p:cNvSpPr>
            <a:spLocks noGrp="1" noChangeArrowheads="1"/>
          </p:cNvSpPr>
          <p:nvPr>
            <p:ph type="body" idx="1"/>
          </p:nvPr>
        </p:nvSpPr>
        <p:spPr/>
        <p:txBody>
          <a:bodyPr/>
          <a:lstStyle/>
          <a:p>
            <a:pPr>
              <a:buFontTx/>
              <a:buNone/>
            </a:pPr>
            <a:r>
              <a:rPr lang="en-US"/>
              <a:t> </a:t>
            </a:r>
          </a:p>
        </p:txBody>
      </p:sp>
      <p:pic>
        <p:nvPicPr>
          <p:cNvPr id="563204" name="Picture 4" descr="cornstarch"/>
          <p:cNvPicPr>
            <a:picLocks noChangeAspect="1" noChangeArrowheads="1"/>
          </p:cNvPicPr>
          <p:nvPr/>
        </p:nvPicPr>
        <p:blipFill>
          <a:blip r:embed="rId3" cstate="print"/>
          <a:srcRect/>
          <a:stretch>
            <a:fillRect/>
          </a:stretch>
        </p:blipFill>
        <p:spPr bwMode="auto">
          <a:xfrm>
            <a:off x="190500" y="2619375"/>
            <a:ext cx="1714500" cy="2790825"/>
          </a:xfrm>
          <a:prstGeom prst="rect">
            <a:avLst/>
          </a:prstGeom>
          <a:noFill/>
        </p:spPr>
      </p:pic>
      <p:pic>
        <p:nvPicPr>
          <p:cNvPr id="563205" name="Picture 5" descr="ketchup"/>
          <p:cNvPicPr>
            <a:picLocks noChangeAspect="1" noChangeArrowheads="1"/>
          </p:cNvPicPr>
          <p:nvPr/>
        </p:nvPicPr>
        <p:blipFill>
          <a:blip r:embed="rId4" cstate="print"/>
          <a:srcRect l="27000" r="27000"/>
          <a:stretch>
            <a:fillRect/>
          </a:stretch>
        </p:blipFill>
        <p:spPr bwMode="auto">
          <a:xfrm>
            <a:off x="7315200" y="2209800"/>
            <a:ext cx="1752600" cy="3810000"/>
          </a:xfrm>
          <a:prstGeom prst="rect">
            <a:avLst/>
          </a:prstGeom>
          <a:noFill/>
          <a:ln w="9525">
            <a:noFill/>
            <a:miter lim="800000"/>
            <a:headEnd/>
            <a:tailEnd/>
          </a:ln>
        </p:spPr>
      </p:pic>
      <p:sp>
        <p:nvSpPr>
          <p:cNvPr id="563206" name="Line 6"/>
          <p:cNvSpPr>
            <a:spLocks noChangeShapeType="1"/>
          </p:cNvSpPr>
          <p:nvPr/>
        </p:nvSpPr>
        <p:spPr bwMode="auto">
          <a:xfrm>
            <a:off x="3048000" y="2286000"/>
            <a:ext cx="0" cy="2971800"/>
          </a:xfrm>
          <a:prstGeom prst="line">
            <a:avLst/>
          </a:prstGeom>
          <a:noFill/>
          <a:ln w="38100">
            <a:solidFill>
              <a:schemeClr val="tx1"/>
            </a:solidFill>
            <a:round/>
            <a:headEnd/>
            <a:tailEnd/>
          </a:ln>
          <a:effectLst/>
        </p:spPr>
        <p:txBody>
          <a:bodyPr/>
          <a:lstStyle/>
          <a:p>
            <a:endParaRPr lang="en-US"/>
          </a:p>
        </p:txBody>
      </p:sp>
      <p:sp>
        <p:nvSpPr>
          <p:cNvPr id="563207" name="Line 7"/>
          <p:cNvSpPr>
            <a:spLocks noChangeShapeType="1"/>
          </p:cNvSpPr>
          <p:nvPr/>
        </p:nvSpPr>
        <p:spPr bwMode="auto">
          <a:xfrm flipH="1">
            <a:off x="3048000" y="5257800"/>
            <a:ext cx="3048000" cy="0"/>
          </a:xfrm>
          <a:prstGeom prst="line">
            <a:avLst/>
          </a:prstGeom>
          <a:noFill/>
          <a:ln w="38100">
            <a:solidFill>
              <a:schemeClr val="tx1"/>
            </a:solidFill>
            <a:round/>
            <a:headEnd/>
            <a:tailEnd/>
          </a:ln>
          <a:effectLst/>
        </p:spPr>
        <p:txBody>
          <a:bodyPr/>
          <a:lstStyle/>
          <a:p>
            <a:endParaRPr lang="en-US"/>
          </a:p>
        </p:txBody>
      </p:sp>
      <p:sp>
        <p:nvSpPr>
          <p:cNvPr id="563208" name="Line 8"/>
          <p:cNvSpPr>
            <a:spLocks noChangeShapeType="1"/>
          </p:cNvSpPr>
          <p:nvPr/>
        </p:nvSpPr>
        <p:spPr bwMode="auto">
          <a:xfrm>
            <a:off x="3048000" y="3657600"/>
            <a:ext cx="2971800" cy="0"/>
          </a:xfrm>
          <a:prstGeom prst="line">
            <a:avLst/>
          </a:prstGeom>
          <a:noFill/>
          <a:ln w="38100">
            <a:solidFill>
              <a:srgbClr val="00FF00"/>
            </a:solidFill>
            <a:round/>
            <a:headEnd/>
            <a:tailEnd/>
          </a:ln>
          <a:effectLst/>
        </p:spPr>
        <p:txBody>
          <a:bodyPr/>
          <a:lstStyle/>
          <a:p>
            <a:endParaRPr lang="en-US"/>
          </a:p>
        </p:txBody>
      </p:sp>
      <p:sp>
        <p:nvSpPr>
          <p:cNvPr id="563209" name="Freeform 9"/>
          <p:cNvSpPr>
            <a:spLocks/>
          </p:cNvSpPr>
          <p:nvPr/>
        </p:nvSpPr>
        <p:spPr bwMode="auto">
          <a:xfrm>
            <a:off x="3048000" y="2286000"/>
            <a:ext cx="2362200" cy="1371600"/>
          </a:xfrm>
          <a:custGeom>
            <a:avLst/>
            <a:gdLst/>
            <a:ahLst/>
            <a:cxnLst>
              <a:cxn ang="0">
                <a:pos x="0" y="864"/>
              </a:cxn>
              <a:cxn ang="0">
                <a:pos x="960" y="720"/>
              </a:cxn>
              <a:cxn ang="0">
                <a:pos x="1488" y="0"/>
              </a:cxn>
            </a:cxnLst>
            <a:rect l="0" t="0" r="r" b="b"/>
            <a:pathLst>
              <a:path w="1488" h="864">
                <a:moveTo>
                  <a:pt x="0" y="864"/>
                </a:moveTo>
                <a:cubicBezTo>
                  <a:pt x="356" y="864"/>
                  <a:pt x="712" y="864"/>
                  <a:pt x="960" y="720"/>
                </a:cubicBezTo>
                <a:cubicBezTo>
                  <a:pt x="1208" y="576"/>
                  <a:pt x="1400" y="120"/>
                  <a:pt x="1488" y="0"/>
                </a:cubicBezTo>
              </a:path>
            </a:pathLst>
          </a:custGeom>
          <a:noFill/>
          <a:ln w="38100" cmpd="sng">
            <a:solidFill>
              <a:srgbClr val="FF0066"/>
            </a:solidFill>
            <a:round/>
            <a:headEnd/>
            <a:tailEnd/>
          </a:ln>
          <a:effectLst/>
        </p:spPr>
        <p:txBody>
          <a:bodyPr/>
          <a:lstStyle/>
          <a:p>
            <a:endParaRPr lang="en-US"/>
          </a:p>
        </p:txBody>
      </p:sp>
      <p:sp>
        <p:nvSpPr>
          <p:cNvPr id="563210" name="Freeform 10"/>
          <p:cNvSpPr>
            <a:spLocks/>
          </p:cNvSpPr>
          <p:nvPr/>
        </p:nvSpPr>
        <p:spPr bwMode="auto">
          <a:xfrm flipV="1">
            <a:off x="3048000" y="3657600"/>
            <a:ext cx="2667000" cy="1143000"/>
          </a:xfrm>
          <a:custGeom>
            <a:avLst/>
            <a:gdLst/>
            <a:ahLst/>
            <a:cxnLst>
              <a:cxn ang="0">
                <a:pos x="0" y="864"/>
              </a:cxn>
              <a:cxn ang="0">
                <a:pos x="960" y="720"/>
              </a:cxn>
              <a:cxn ang="0">
                <a:pos x="1488" y="0"/>
              </a:cxn>
            </a:cxnLst>
            <a:rect l="0" t="0" r="r" b="b"/>
            <a:pathLst>
              <a:path w="1488" h="864">
                <a:moveTo>
                  <a:pt x="0" y="864"/>
                </a:moveTo>
                <a:cubicBezTo>
                  <a:pt x="356" y="864"/>
                  <a:pt x="712" y="864"/>
                  <a:pt x="960" y="720"/>
                </a:cubicBezTo>
                <a:cubicBezTo>
                  <a:pt x="1208" y="576"/>
                  <a:pt x="1400" y="120"/>
                  <a:pt x="1488" y="0"/>
                </a:cubicBezTo>
              </a:path>
            </a:pathLst>
          </a:custGeom>
          <a:noFill/>
          <a:ln w="38100" cmpd="sng">
            <a:solidFill>
              <a:srgbClr val="0033CC"/>
            </a:solidFill>
            <a:round/>
            <a:headEnd/>
            <a:tailEnd/>
          </a:ln>
          <a:effectLst/>
        </p:spPr>
        <p:txBody>
          <a:bodyPr/>
          <a:lstStyle/>
          <a:p>
            <a:endParaRPr lang="en-US"/>
          </a:p>
        </p:txBody>
      </p:sp>
      <p:sp>
        <p:nvSpPr>
          <p:cNvPr id="563211" name="Text Box 11"/>
          <p:cNvSpPr txBox="1">
            <a:spLocks noChangeArrowheads="1"/>
          </p:cNvSpPr>
          <p:nvPr/>
        </p:nvSpPr>
        <p:spPr bwMode="auto">
          <a:xfrm rot="16200000">
            <a:off x="1607344" y="3207544"/>
            <a:ext cx="2057400" cy="519112"/>
          </a:xfrm>
          <a:prstGeom prst="rect">
            <a:avLst/>
          </a:prstGeom>
          <a:noFill/>
          <a:ln w="9525">
            <a:noFill/>
            <a:miter lim="800000"/>
            <a:headEnd/>
            <a:tailEnd/>
          </a:ln>
          <a:effectLst/>
        </p:spPr>
        <p:txBody>
          <a:bodyPr>
            <a:spAutoFit/>
          </a:bodyPr>
          <a:lstStyle/>
          <a:p>
            <a:pPr eaLnBrk="0" hangingPunct="0">
              <a:spcBef>
                <a:spcPct val="50000"/>
              </a:spcBef>
            </a:pPr>
            <a:r>
              <a:rPr lang="en-US" sz="2800">
                <a:latin typeface="Times New Roman" pitchFamily="18" charset="0"/>
              </a:rPr>
              <a:t>Viscosity</a:t>
            </a:r>
          </a:p>
        </p:txBody>
      </p:sp>
      <p:sp>
        <p:nvSpPr>
          <p:cNvPr id="563212" name="Text Box 12"/>
          <p:cNvSpPr txBox="1">
            <a:spLocks noChangeArrowheads="1"/>
          </p:cNvSpPr>
          <p:nvPr/>
        </p:nvSpPr>
        <p:spPr bwMode="auto">
          <a:xfrm>
            <a:off x="3851275" y="5257800"/>
            <a:ext cx="1406525" cy="519113"/>
          </a:xfrm>
          <a:prstGeom prst="rect">
            <a:avLst/>
          </a:prstGeom>
          <a:noFill/>
          <a:ln w="9525">
            <a:noFill/>
            <a:miter lim="800000"/>
            <a:headEnd/>
            <a:tailEnd/>
          </a:ln>
          <a:effectLst/>
        </p:spPr>
        <p:txBody>
          <a:bodyPr wrap="none">
            <a:spAutoFit/>
          </a:bodyPr>
          <a:lstStyle/>
          <a:p>
            <a:pPr eaLnBrk="0" hangingPunct="0"/>
            <a:r>
              <a:rPr lang="en-US" sz="2800">
                <a:latin typeface="Times New Roman" pitchFamily="18" charset="0"/>
              </a:rPr>
              <a:t>Velocity</a:t>
            </a:r>
          </a:p>
        </p:txBody>
      </p:sp>
      <p:sp>
        <p:nvSpPr>
          <p:cNvPr id="563213" name="Text Box 13"/>
          <p:cNvSpPr txBox="1">
            <a:spLocks noChangeArrowheads="1"/>
          </p:cNvSpPr>
          <p:nvPr/>
        </p:nvSpPr>
        <p:spPr bwMode="auto">
          <a:xfrm>
            <a:off x="5410200" y="2057400"/>
            <a:ext cx="1425575" cy="519113"/>
          </a:xfrm>
          <a:prstGeom prst="rect">
            <a:avLst/>
          </a:prstGeom>
          <a:noFill/>
          <a:ln w="9525">
            <a:noFill/>
            <a:miter lim="800000"/>
            <a:headEnd/>
            <a:tailEnd/>
          </a:ln>
          <a:effectLst/>
        </p:spPr>
        <p:txBody>
          <a:bodyPr>
            <a:spAutoFit/>
          </a:bodyPr>
          <a:lstStyle/>
          <a:p>
            <a:pPr eaLnBrk="0" hangingPunct="0">
              <a:spcBef>
                <a:spcPct val="50000"/>
              </a:spcBef>
            </a:pPr>
            <a:r>
              <a:rPr lang="en-US" sz="2800">
                <a:latin typeface="Times New Roman" pitchFamily="18" charset="0"/>
              </a:rPr>
              <a:t>Dilatant</a:t>
            </a:r>
          </a:p>
        </p:txBody>
      </p:sp>
      <p:sp>
        <p:nvSpPr>
          <p:cNvPr id="563214" name="Rectangle 14"/>
          <p:cNvSpPr>
            <a:spLocks noChangeArrowheads="1"/>
          </p:cNvSpPr>
          <p:nvPr/>
        </p:nvSpPr>
        <p:spPr bwMode="auto">
          <a:xfrm>
            <a:off x="5410200" y="4738688"/>
            <a:ext cx="1862138" cy="519112"/>
          </a:xfrm>
          <a:prstGeom prst="rect">
            <a:avLst/>
          </a:prstGeom>
          <a:noFill/>
          <a:ln w="9525">
            <a:noFill/>
            <a:miter lim="800000"/>
            <a:headEnd/>
            <a:tailEnd/>
          </a:ln>
          <a:effectLst/>
        </p:spPr>
        <p:txBody>
          <a:bodyPr wrap="none">
            <a:spAutoFit/>
          </a:bodyPr>
          <a:lstStyle/>
          <a:p>
            <a:pPr eaLnBrk="0" hangingPunct="0"/>
            <a:r>
              <a:rPr lang="en-US" sz="2800">
                <a:latin typeface="Times New Roman" pitchFamily="18" charset="0"/>
              </a:rPr>
              <a:t>Thixotropic</a:t>
            </a:r>
          </a:p>
        </p:txBody>
      </p:sp>
      <p:sp>
        <p:nvSpPr>
          <p:cNvPr id="563215" name="Text Box 15"/>
          <p:cNvSpPr txBox="1">
            <a:spLocks noChangeArrowheads="1"/>
          </p:cNvSpPr>
          <p:nvPr/>
        </p:nvSpPr>
        <p:spPr bwMode="auto">
          <a:xfrm>
            <a:off x="5410200" y="3200400"/>
            <a:ext cx="1743075" cy="519113"/>
          </a:xfrm>
          <a:prstGeom prst="rect">
            <a:avLst/>
          </a:prstGeom>
          <a:noFill/>
          <a:ln w="9525">
            <a:noFill/>
            <a:miter lim="800000"/>
            <a:headEnd/>
            <a:tailEnd/>
          </a:ln>
          <a:effectLst/>
        </p:spPr>
        <p:txBody>
          <a:bodyPr wrap="none">
            <a:spAutoFit/>
          </a:bodyPr>
          <a:lstStyle/>
          <a:p>
            <a:pPr eaLnBrk="0" hangingPunct="0"/>
            <a:r>
              <a:rPr lang="en-US" sz="2800">
                <a:latin typeface="Times New Roman" pitchFamily="18" charset="0"/>
              </a:rPr>
              <a:t>Newtonian</a:t>
            </a:r>
          </a:p>
        </p:txBody>
      </p:sp>
      <p:sp>
        <p:nvSpPr>
          <p:cNvPr id="563216" name="Line 16"/>
          <p:cNvSpPr>
            <a:spLocks noChangeShapeType="1"/>
          </p:cNvSpPr>
          <p:nvPr/>
        </p:nvSpPr>
        <p:spPr bwMode="auto">
          <a:xfrm>
            <a:off x="5257800" y="5562600"/>
            <a:ext cx="533400" cy="0"/>
          </a:xfrm>
          <a:prstGeom prst="line">
            <a:avLst/>
          </a:prstGeom>
          <a:noFill/>
          <a:ln w="38100">
            <a:solidFill>
              <a:schemeClr val="tx1"/>
            </a:solidFill>
            <a:round/>
            <a:headEnd/>
            <a:tailEnd type="triangle" w="med" len="med"/>
          </a:ln>
          <a:effectLst/>
        </p:spPr>
        <p:txBody>
          <a:bodyPr/>
          <a:lstStyle/>
          <a:p>
            <a:endParaRPr lang="en-US"/>
          </a:p>
        </p:txBody>
      </p:sp>
      <p:sp>
        <p:nvSpPr>
          <p:cNvPr id="563217" name="Line 17"/>
          <p:cNvSpPr>
            <a:spLocks noChangeShapeType="1"/>
          </p:cNvSpPr>
          <p:nvPr/>
        </p:nvSpPr>
        <p:spPr bwMode="auto">
          <a:xfrm flipV="1">
            <a:off x="2667000" y="2438400"/>
            <a:ext cx="0" cy="457200"/>
          </a:xfrm>
          <a:prstGeom prst="line">
            <a:avLst/>
          </a:prstGeom>
          <a:noFill/>
          <a:ln w="38100">
            <a:solidFill>
              <a:schemeClr val="tx1"/>
            </a:solidFill>
            <a:round/>
            <a:headEnd/>
            <a:tailEnd type="triangle" w="med" len="med"/>
          </a:ln>
          <a:effectLst/>
        </p:spPr>
        <p:txBody>
          <a:bodyPr/>
          <a:lstStyle/>
          <a:p>
            <a:endParaRPr lang="en-US"/>
          </a:p>
        </p:txBody>
      </p:sp>
      <p:sp>
        <p:nvSpPr>
          <p:cNvPr id="563218" name="Rectangle 18"/>
          <p:cNvSpPr>
            <a:spLocks noChangeArrowheads="1"/>
          </p:cNvSpPr>
          <p:nvPr/>
        </p:nvSpPr>
        <p:spPr bwMode="auto">
          <a:xfrm>
            <a:off x="152400" y="5538788"/>
            <a:ext cx="1820863" cy="701675"/>
          </a:xfrm>
          <a:prstGeom prst="rect">
            <a:avLst/>
          </a:prstGeom>
          <a:noFill/>
          <a:ln w="9525">
            <a:noFill/>
            <a:miter lim="800000"/>
            <a:headEnd/>
            <a:tailEnd/>
          </a:ln>
          <a:effectLst/>
        </p:spPr>
        <p:txBody>
          <a:bodyPr wrap="none">
            <a:spAutoFit/>
          </a:bodyPr>
          <a:lstStyle/>
          <a:p>
            <a:pPr algn="ctr" eaLnBrk="0" hangingPunct="0"/>
            <a:r>
              <a:rPr lang="en-US" sz="2000">
                <a:latin typeface="Times New Roman" pitchFamily="18" charset="0"/>
              </a:rPr>
              <a:t>Non-Newtonian</a:t>
            </a:r>
          </a:p>
          <a:p>
            <a:pPr algn="ctr" eaLnBrk="0" hangingPunct="0"/>
            <a:r>
              <a:rPr lang="en-US" sz="2000">
                <a:latin typeface="Times New Roman" pitchFamily="18" charset="0"/>
              </a:rPr>
              <a:t>Dilatant</a:t>
            </a:r>
          </a:p>
        </p:txBody>
      </p:sp>
      <p:sp>
        <p:nvSpPr>
          <p:cNvPr id="563219" name="Rectangle 19"/>
          <p:cNvSpPr>
            <a:spLocks noChangeArrowheads="1"/>
          </p:cNvSpPr>
          <p:nvPr/>
        </p:nvSpPr>
        <p:spPr bwMode="auto">
          <a:xfrm>
            <a:off x="7315200" y="5995988"/>
            <a:ext cx="1820863" cy="701675"/>
          </a:xfrm>
          <a:prstGeom prst="rect">
            <a:avLst/>
          </a:prstGeom>
          <a:noFill/>
          <a:ln w="9525">
            <a:noFill/>
            <a:miter lim="800000"/>
            <a:headEnd/>
            <a:tailEnd/>
          </a:ln>
          <a:effectLst/>
        </p:spPr>
        <p:txBody>
          <a:bodyPr wrap="none">
            <a:spAutoFit/>
          </a:bodyPr>
          <a:lstStyle/>
          <a:p>
            <a:pPr algn="ctr" eaLnBrk="0" hangingPunct="0"/>
            <a:r>
              <a:rPr lang="en-US" sz="2000">
                <a:latin typeface="Times New Roman" pitchFamily="18" charset="0"/>
              </a:rPr>
              <a:t>Non-Newtonian</a:t>
            </a:r>
          </a:p>
          <a:p>
            <a:pPr algn="ctr" eaLnBrk="0" hangingPunct="0"/>
            <a:r>
              <a:rPr lang="en-US" sz="2000">
                <a:latin typeface="Times New Roman" pitchFamily="18" charset="0"/>
              </a:rPr>
              <a:t>Thixotropic</a:t>
            </a:r>
          </a:p>
        </p:txBody>
      </p:sp>
      <p:sp>
        <p:nvSpPr>
          <p:cNvPr id="563220" name="Text Box 20"/>
          <p:cNvSpPr txBox="1">
            <a:spLocks noChangeArrowheads="1"/>
          </p:cNvSpPr>
          <p:nvPr/>
        </p:nvSpPr>
        <p:spPr bwMode="auto">
          <a:xfrm>
            <a:off x="3219450" y="6415088"/>
            <a:ext cx="2952750" cy="366712"/>
          </a:xfrm>
          <a:prstGeom prst="rect">
            <a:avLst/>
          </a:prstGeom>
          <a:noFill/>
          <a:ln w="9525">
            <a:noFill/>
            <a:miter lim="800000"/>
            <a:headEnd/>
            <a:tailEnd/>
          </a:ln>
          <a:effectLst/>
        </p:spPr>
        <p:txBody>
          <a:bodyPr wrap="none">
            <a:spAutoFit/>
          </a:bodyPr>
          <a:lstStyle/>
          <a:p>
            <a:pPr eaLnBrk="0" hangingPunct="0"/>
            <a:r>
              <a:rPr lang="en-US">
                <a:latin typeface="Times New Roman" pitchFamily="18" charset="0"/>
                <a:hlinkClick r:id="rId5"/>
              </a:rPr>
              <a:t>John Tickle Walks on Custard</a:t>
            </a:r>
            <a:endParaRPr lang="en-US">
              <a:latin typeface="Times New Roman" pitchFamily="18" charset="0"/>
            </a:endParaRPr>
          </a:p>
        </p:txBody>
      </p:sp>
    </p:spTree>
  </p:cSld>
  <p:clrMapOvr>
    <a:masterClrMapping/>
  </p:clrMapOvr>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Rectangle 2"/>
          <p:cNvSpPr>
            <a:spLocks noGrp="1" noChangeArrowheads="1"/>
          </p:cNvSpPr>
          <p:nvPr>
            <p:ph type="title"/>
          </p:nvPr>
        </p:nvSpPr>
        <p:spPr>
          <a:xfrm>
            <a:off x="0" y="76200"/>
            <a:ext cx="9144000" cy="1143000"/>
          </a:xfrm>
        </p:spPr>
        <p:txBody>
          <a:bodyPr/>
          <a:lstStyle/>
          <a:p>
            <a:r>
              <a:rPr lang="en-US" sz="3200"/>
              <a:t>A Cell Biologist’s View of the Non-Newtonian Nature of Electron Acceleration</a:t>
            </a:r>
          </a:p>
        </p:txBody>
      </p:sp>
      <p:sp>
        <p:nvSpPr>
          <p:cNvPr id="565251" name="Rectangle 3"/>
          <p:cNvSpPr>
            <a:spLocks noGrp="1" noChangeArrowheads="1"/>
          </p:cNvSpPr>
          <p:nvPr>
            <p:ph type="body" sz="half" idx="1"/>
          </p:nvPr>
        </p:nvSpPr>
        <p:spPr>
          <a:xfrm>
            <a:off x="-76200" y="4267200"/>
            <a:ext cx="9220200" cy="2590800"/>
          </a:xfrm>
        </p:spPr>
        <p:txBody>
          <a:bodyPr/>
          <a:lstStyle/>
          <a:p>
            <a:pPr>
              <a:spcBef>
                <a:spcPct val="0"/>
              </a:spcBef>
              <a:spcAft>
                <a:spcPct val="75000"/>
              </a:spcAft>
              <a:buClr>
                <a:schemeClr val="tx2"/>
              </a:buClr>
              <a:buSzPct val="105000"/>
              <a:buFont typeface="Wingdings" pitchFamily="2" charset="2"/>
              <a:buChar char="§"/>
            </a:pPr>
            <a:r>
              <a:rPr lang="en-US" sz="2400"/>
              <a:t>Newton</a:t>
            </a:r>
            <a:r>
              <a:rPr lang="en-US" sz="2400">
                <a:latin typeface="Times New Roman"/>
              </a:rPr>
              <a:t>’</a:t>
            </a:r>
            <a:r>
              <a:rPr lang="en-US" sz="2400"/>
              <a:t>s Second Law (</a:t>
            </a:r>
            <a:r>
              <a:rPr lang="en-US" sz="2400" b="1"/>
              <a:t>F</a:t>
            </a:r>
            <a:r>
              <a:rPr lang="en-US" sz="2400"/>
              <a:t> = m d</a:t>
            </a:r>
            <a:r>
              <a:rPr lang="en-US" sz="2400" b="1"/>
              <a:t>v</a:t>
            </a:r>
            <a:r>
              <a:rPr lang="en-US" sz="2400"/>
              <a:t>/dt) implies that any particle with mass (m) can be accelerated to any velocity (</a:t>
            </a:r>
            <a:r>
              <a:rPr lang="en-US" sz="2400" b="1"/>
              <a:t>v</a:t>
            </a:r>
            <a:r>
              <a:rPr lang="en-US" sz="2400"/>
              <a:t>) in time (t) by the application of a large enough constant force (</a:t>
            </a:r>
            <a:r>
              <a:rPr lang="en-US" sz="2400" b="1"/>
              <a:t>F</a:t>
            </a:r>
            <a:r>
              <a:rPr lang="en-US" sz="2400"/>
              <a:t>).</a:t>
            </a:r>
          </a:p>
          <a:p>
            <a:pPr eaLnBrk="0" hangingPunct="0">
              <a:spcBef>
                <a:spcPct val="0"/>
              </a:spcBef>
              <a:spcAft>
                <a:spcPct val="50000"/>
              </a:spcAft>
              <a:buClr>
                <a:schemeClr val="tx2"/>
              </a:buClr>
              <a:buSzPct val="105000"/>
              <a:buFont typeface="Wingdings" pitchFamily="2" charset="2"/>
              <a:buChar char="§"/>
            </a:pPr>
            <a:r>
              <a:rPr lang="en-US" sz="2400"/>
              <a:t>However, experience shows that the amount of force required to accelerate a charged particle increases </a:t>
            </a:r>
            <a:r>
              <a:rPr lang="en-US" sz="2400" b="1" i="1"/>
              <a:t>nonlinearly</a:t>
            </a:r>
            <a:r>
              <a:rPr lang="en-US" sz="2400"/>
              <a:t> as its velocity approaches the speed of light.    </a:t>
            </a:r>
          </a:p>
        </p:txBody>
      </p:sp>
      <p:graphicFrame>
        <p:nvGraphicFramePr>
          <p:cNvPr id="565252" name="Object 4"/>
          <p:cNvGraphicFramePr>
            <a:graphicFrameLocks noGrp="1" noChangeAspect="1"/>
          </p:cNvGraphicFramePr>
          <p:nvPr>
            <p:ph sz="half" idx="2"/>
          </p:nvPr>
        </p:nvGraphicFramePr>
        <p:xfrm>
          <a:off x="1828800" y="1219200"/>
          <a:ext cx="5210175" cy="3006725"/>
        </p:xfrm>
        <a:graphic>
          <a:graphicData uri="http://schemas.openxmlformats.org/presentationml/2006/ole">
            <mc:AlternateContent xmlns:mc="http://schemas.openxmlformats.org/markup-compatibility/2006">
              <mc:Choice xmlns:v="urn:schemas-microsoft-com:vml" Requires="v">
                <p:oleObj spid="_x0000_s565253" name="Chart" r:id="rId5" imgW="4160520" imgH="2400361" progId="Excel.Chart.8">
                  <p:embed/>
                </p:oleObj>
              </mc:Choice>
              <mc:Fallback>
                <p:oleObj name="Chart" r:id="rId5" imgW="4160520" imgH="2400361" progId="Excel.Chart.8">
                  <p:embed/>
                  <p:pic>
                    <p:nvPicPr>
                      <p:cNvPr id="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8800" y="1219200"/>
                        <a:ext cx="5210175" cy="300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9634" name="Rectangle 2"/>
          <p:cNvSpPr>
            <a:spLocks noGrp="1" noChangeArrowheads="1"/>
          </p:cNvSpPr>
          <p:nvPr>
            <p:ph type="title"/>
          </p:nvPr>
        </p:nvSpPr>
        <p:spPr/>
        <p:txBody>
          <a:bodyPr/>
          <a:lstStyle/>
          <a:p>
            <a:r>
              <a:rPr lang="en-US"/>
              <a:t> </a:t>
            </a:r>
          </a:p>
        </p:txBody>
      </p:sp>
      <p:sp>
        <p:nvSpPr>
          <p:cNvPr id="709635" name="Rectangle 3"/>
          <p:cNvSpPr>
            <a:spLocks noGrp="1" noChangeArrowheads="1"/>
          </p:cNvSpPr>
          <p:nvPr>
            <p:ph type="body" idx="1"/>
          </p:nvPr>
        </p:nvSpPr>
        <p:spPr>
          <a:xfrm>
            <a:off x="457200" y="1600200"/>
            <a:ext cx="1905000" cy="4525963"/>
          </a:xfrm>
        </p:spPr>
        <p:txBody>
          <a:bodyPr/>
          <a:lstStyle/>
          <a:p>
            <a:pPr>
              <a:buFontTx/>
              <a:buNone/>
            </a:pPr>
            <a:r>
              <a:rPr lang="en-US"/>
              <a:t>  </a:t>
            </a:r>
          </a:p>
        </p:txBody>
      </p:sp>
      <p:pic>
        <p:nvPicPr>
          <p:cNvPr id="709636" name="Picture 4" descr="Marilyn%2520AT%25206-11"/>
          <p:cNvPicPr>
            <a:picLocks noChangeAspect="1" noChangeArrowheads="1"/>
          </p:cNvPicPr>
          <p:nvPr/>
        </p:nvPicPr>
        <p:blipFill>
          <a:blip r:embed="rId4" cstate="print"/>
          <a:srcRect/>
          <a:stretch>
            <a:fillRect/>
          </a:stretch>
        </p:blipFill>
        <p:spPr bwMode="auto">
          <a:xfrm>
            <a:off x="4572000" y="228600"/>
            <a:ext cx="4295775" cy="6415088"/>
          </a:xfrm>
          <a:prstGeom prst="rect">
            <a:avLst/>
          </a:prstGeom>
          <a:noFill/>
        </p:spPr>
      </p:pic>
      <p:pic>
        <p:nvPicPr>
          <p:cNvPr id="709637" name="Picture 5" descr="Bill Ray, President John F.Kennedy after Marilyn Monroe sang &quot;Happy Birthday&quot; to him, Madison Square Garden, NY 1962"/>
          <p:cNvPicPr>
            <a:picLocks noChangeAspect="1" noChangeArrowheads="1"/>
          </p:cNvPicPr>
          <p:nvPr/>
        </p:nvPicPr>
        <p:blipFill>
          <a:blip r:embed="rId5" cstate="print"/>
          <a:srcRect/>
          <a:stretch>
            <a:fillRect/>
          </a:stretch>
        </p:blipFill>
        <p:spPr bwMode="auto">
          <a:xfrm>
            <a:off x="65088" y="228600"/>
            <a:ext cx="4506912" cy="6421438"/>
          </a:xfrm>
          <a:prstGeom prst="rect">
            <a:avLst/>
          </a:prstGeom>
          <a:noFill/>
        </p:spPr>
      </p:pic>
      <p:pic>
        <p:nvPicPr>
          <p:cNvPr id="709639" name="01 Happy Birthday And Thanks For The Memory.wma">
            <a:hlinkClick r:id="" action="ppaction://media"/>
          </p:cNvPr>
          <p:cNvPicPr>
            <a:picLocks noRot="1" noChangeAspect="1" noChangeArrowheads="1"/>
          </p:cNvPicPr>
          <p:nvPr>
            <a:audioFile r:link="rId1"/>
          </p:nvPr>
        </p:nvPicPr>
        <p:blipFill>
          <a:blip r:embed="rId6" cstate="print"/>
          <a:srcRect/>
          <a:stretch>
            <a:fillRect/>
          </a:stretch>
        </p:blipFill>
        <p:spPr bwMode="auto">
          <a:xfrm>
            <a:off x="8763000" y="6477000"/>
            <a:ext cx="244475" cy="24447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0963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709639"/>
                </p:tgtEl>
              </p:cMediaNode>
            </p:audio>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8" name="Rectangle 2"/>
          <p:cNvSpPr>
            <a:spLocks noGrp="1" noChangeArrowheads="1"/>
          </p:cNvSpPr>
          <p:nvPr>
            <p:ph type="title"/>
          </p:nvPr>
        </p:nvSpPr>
        <p:spPr>
          <a:xfrm>
            <a:off x="0" y="277813"/>
            <a:ext cx="9144000" cy="1143000"/>
          </a:xfrm>
        </p:spPr>
        <p:txBody>
          <a:bodyPr/>
          <a:lstStyle/>
          <a:p>
            <a:r>
              <a:rPr lang="en-US" sz="4000"/>
              <a:t>A Cell Biologist Looks for the Cause of a Velocity-Dependent Drag Force</a:t>
            </a:r>
          </a:p>
        </p:txBody>
      </p:sp>
      <p:sp>
        <p:nvSpPr>
          <p:cNvPr id="567299" name="Rectangle 3"/>
          <p:cNvSpPr>
            <a:spLocks noGrp="1" noChangeArrowheads="1"/>
          </p:cNvSpPr>
          <p:nvPr>
            <p:ph type="body" idx="1"/>
          </p:nvPr>
        </p:nvSpPr>
        <p:spPr/>
        <p:txBody>
          <a:bodyPr/>
          <a:lstStyle/>
          <a:p>
            <a:pPr>
              <a:buFontTx/>
              <a:buNone/>
            </a:pPr>
            <a:r>
              <a:rPr lang="en-US"/>
              <a:t>  </a:t>
            </a:r>
          </a:p>
        </p:txBody>
      </p:sp>
      <p:pic>
        <p:nvPicPr>
          <p:cNvPr id="567300" name="Picture 4" descr="a9i5_lg"/>
          <p:cNvPicPr>
            <a:picLocks noChangeAspect="1" noChangeArrowheads="1"/>
          </p:cNvPicPr>
          <p:nvPr/>
        </p:nvPicPr>
        <p:blipFill>
          <a:blip r:embed="rId3" cstate="print"/>
          <a:srcRect/>
          <a:stretch>
            <a:fillRect/>
          </a:stretch>
        </p:blipFill>
        <p:spPr bwMode="auto">
          <a:xfrm>
            <a:off x="1419225" y="1860550"/>
            <a:ext cx="6353175" cy="4768850"/>
          </a:xfrm>
          <a:prstGeom prst="rect">
            <a:avLst/>
          </a:prstGeom>
          <a:noFill/>
        </p:spPr>
      </p:pic>
    </p:spTree>
  </p:cSld>
  <p:clrMapOvr>
    <a:masterClrMapping/>
  </p:clrMapOvr>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6" name="Rectangle 2"/>
          <p:cNvSpPr>
            <a:spLocks noGrp="1" noChangeArrowheads="1"/>
          </p:cNvSpPr>
          <p:nvPr>
            <p:ph type="title"/>
          </p:nvPr>
        </p:nvSpPr>
        <p:spPr>
          <a:xfrm>
            <a:off x="457200" y="76200"/>
            <a:ext cx="8229600" cy="1143000"/>
          </a:xfrm>
        </p:spPr>
        <p:txBody>
          <a:bodyPr/>
          <a:lstStyle/>
          <a:p>
            <a:r>
              <a:rPr lang="en-US" sz="3600"/>
              <a:t>The Hypotheses</a:t>
            </a:r>
          </a:p>
        </p:txBody>
      </p:sp>
      <p:sp>
        <p:nvSpPr>
          <p:cNvPr id="569347" name="Rectangle 3"/>
          <p:cNvSpPr>
            <a:spLocks noGrp="1" noChangeArrowheads="1"/>
          </p:cNvSpPr>
          <p:nvPr>
            <p:ph type="body" idx="1"/>
          </p:nvPr>
        </p:nvSpPr>
        <p:spPr>
          <a:xfrm>
            <a:off x="0" y="1524000"/>
            <a:ext cx="5181600" cy="5334000"/>
          </a:xfrm>
        </p:spPr>
        <p:txBody>
          <a:bodyPr/>
          <a:lstStyle/>
          <a:p>
            <a:pPr>
              <a:spcBef>
                <a:spcPct val="0"/>
              </a:spcBef>
              <a:spcAft>
                <a:spcPct val="75000"/>
              </a:spcAft>
              <a:buSzPct val="105000"/>
              <a:buFont typeface="Wingdings" pitchFamily="2" charset="2"/>
              <a:buNone/>
            </a:pPr>
            <a:r>
              <a:rPr lang="en-US" sz="2800"/>
              <a:t>	The nonlinearity between impulse and velocity is the result of a non-Newtonian process that</a:t>
            </a:r>
          </a:p>
          <a:p>
            <a:pPr lvl="1">
              <a:spcBef>
                <a:spcPct val="0"/>
              </a:spcBef>
              <a:spcAft>
                <a:spcPct val="75000"/>
              </a:spcAft>
              <a:buSzPct val="105000"/>
              <a:buFont typeface="Wingdings" pitchFamily="2" charset="2"/>
              <a:buChar char="§"/>
            </a:pPr>
            <a:r>
              <a:rPr lang="en-US" sz="2400"/>
              <a:t>decreases the effectiveness of the force as a result of the </a:t>
            </a:r>
            <a:r>
              <a:rPr lang="en-US" sz="2400" b="1" i="1"/>
              <a:t>relativity of time</a:t>
            </a:r>
            <a:r>
              <a:rPr lang="en-US" sz="2400"/>
              <a:t>, or</a:t>
            </a:r>
          </a:p>
          <a:p>
            <a:pPr lvl="1">
              <a:spcBef>
                <a:spcPct val="0"/>
              </a:spcBef>
              <a:spcAft>
                <a:spcPct val="75000"/>
              </a:spcAft>
              <a:buSzPct val="105000"/>
              <a:buFont typeface="Wingdings" pitchFamily="2" charset="2"/>
              <a:buChar char="§"/>
            </a:pPr>
            <a:r>
              <a:rPr lang="en-US" sz="2400"/>
              <a:t>adds a </a:t>
            </a:r>
            <a:r>
              <a:rPr lang="en-US" sz="2400" b="1" i="1"/>
              <a:t>velocity-dependent viscosity</a:t>
            </a:r>
            <a:r>
              <a:rPr lang="en-US" sz="2400"/>
              <a:t> or </a:t>
            </a:r>
            <a:r>
              <a:rPr lang="en-US" sz="2400" b="1" i="1"/>
              <a:t>drag force</a:t>
            </a:r>
            <a:r>
              <a:rPr lang="en-US" sz="2400"/>
              <a:t>.</a:t>
            </a:r>
          </a:p>
        </p:txBody>
      </p:sp>
      <p:pic>
        <p:nvPicPr>
          <p:cNvPr id="569348" name="Picture 4"/>
          <p:cNvPicPr>
            <a:picLocks noChangeAspect="1" noChangeArrowheads="1"/>
          </p:cNvPicPr>
          <p:nvPr/>
        </p:nvPicPr>
        <p:blipFill>
          <a:blip r:embed="rId3" cstate="print"/>
          <a:srcRect/>
          <a:stretch>
            <a:fillRect/>
          </a:stretch>
        </p:blipFill>
        <p:spPr bwMode="auto">
          <a:xfrm>
            <a:off x="5572125" y="1550988"/>
            <a:ext cx="3419475" cy="4849812"/>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4" name="Rectangle 2"/>
          <p:cNvSpPr>
            <a:spLocks noGrp="1" noChangeArrowheads="1"/>
          </p:cNvSpPr>
          <p:nvPr>
            <p:ph type="title"/>
          </p:nvPr>
        </p:nvSpPr>
        <p:spPr>
          <a:xfrm>
            <a:off x="0" y="76200"/>
            <a:ext cx="9144000" cy="1143000"/>
          </a:xfrm>
        </p:spPr>
        <p:txBody>
          <a:bodyPr/>
          <a:lstStyle/>
          <a:p>
            <a:r>
              <a:rPr lang="en-US" sz="3200"/>
              <a:t>At Any Temperature Above 0 K, a Moving Particle Moves Through a Photon Gas</a:t>
            </a:r>
          </a:p>
        </p:txBody>
      </p:sp>
      <p:sp>
        <p:nvSpPr>
          <p:cNvPr id="571395" name="Rectangle 3"/>
          <p:cNvSpPr>
            <a:spLocks noGrp="1" noChangeArrowheads="1"/>
          </p:cNvSpPr>
          <p:nvPr>
            <p:ph type="body" idx="1"/>
          </p:nvPr>
        </p:nvSpPr>
        <p:spPr/>
        <p:txBody>
          <a:bodyPr/>
          <a:lstStyle/>
          <a:p>
            <a:pPr>
              <a:buFontTx/>
              <a:buNone/>
            </a:pPr>
            <a:r>
              <a:rPr lang="en-US"/>
              <a:t>  </a:t>
            </a:r>
          </a:p>
        </p:txBody>
      </p:sp>
      <p:pic>
        <p:nvPicPr>
          <p:cNvPr id="571396" name="Picture 4" descr="Image:BlackbodySpectrum loglog 150dpi en.png">
            <a:hlinkClick r:id="rId3"/>
          </p:cNvPr>
          <p:cNvPicPr>
            <a:picLocks noChangeAspect="1" noChangeArrowheads="1"/>
          </p:cNvPicPr>
          <p:nvPr/>
        </p:nvPicPr>
        <p:blipFill>
          <a:blip r:embed="rId4" cstate="print"/>
          <a:srcRect/>
          <a:stretch>
            <a:fillRect/>
          </a:stretch>
        </p:blipFill>
        <p:spPr bwMode="auto">
          <a:xfrm>
            <a:off x="914400" y="1473200"/>
            <a:ext cx="7321550" cy="5308600"/>
          </a:xfrm>
          <a:prstGeom prst="rect">
            <a:avLst/>
          </a:prstGeom>
          <a:noFill/>
        </p:spPr>
      </p:pic>
    </p:spTree>
  </p:cSld>
  <p:clrMapOvr>
    <a:masterClrMapping/>
  </p:clrMapOvr>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2"/>
          <p:cNvSpPr>
            <a:spLocks noGrp="1" noChangeArrowheads="1"/>
          </p:cNvSpPr>
          <p:nvPr>
            <p:ph type="title"/>
          </p:nvPr>
        </p:nvSpPr>
        <p:spPr>
          <a:xfrm>
            <a:off x="0" y="304800"/>
            <a:ext cx="9144000" cy="1143000"/>
          </a:xfrm>
        </p:spPr>
        <p:txBody>
          <a:bodyPr/>
          <a:lstStyle/>
          <a:p>
            <a:r>
              <a:rPr lang="en-US" sz="3600"/>
              <a:t>The Rate of Collision of the Photons of a Photon Gas with the Moving Particle</a:t>
            </a:r>
          </a:p>
        </p:txBody>
      </p:sp>
      <p:sp>
        <p:nvSpPr>
          <p:cNvPr id="573443" name="Rectangle 3"/>
          <p:cNvSpPr>
            <a:spLocks noGrp="1" noChangeArrowheads="1"/>
          </p:cNvSpPr>
          <p:nvPr>
            <p:ph type="body" idx="1"/>
          </p:nvPr>
        </p:nvSpPr>
        <p:spPr>
          <a:xfrm>
            <a:off x="152400" y="1981200"/>
            <a:ext cx="8763000" cy="2171700"/>
          </a:xfrm>
        </p:spPr>
        <p:txBody>
          <a:bodyPr/>
          <a:lstStyle/>
          <a:p>
            <a:pPr>
              <a:buFontTx/>
              <a:buNone/>
            </a:pPr>
            <a:r>
              <a:rPr lang="en-US"/>
              <a:t>	Collision rate = ρ σ v</a:t>
            </a:r>
          </a:p>
          <a:p>
            <a:pPr lvl="1">
              <a:buFontTx/>
              <a:buNone/>
            </a:pPr>
            <a:r>
              <a:rPr lang="en-US"/>
              <a:t>	ρ is the photon density</a:t>
            </a:r>
          </a:p>
          <a:p>
            <a:pPr lvl="1">
              <a:buFontTx/>
              <a:buNone/>
            </a:pPr>
            <a:r>
              <a:rPr lang="en-US"/>
              <a:t>	σ is the cross section of a photon</a:t>
            </a:r>
          </a:p>
          <a:p>
            <a:pPr lvl="1">
              <a:buFontTx/>
              <a:buNone/>
            </a:pPr>
            <a:r>
              <a:rPr lang="en-US"/>
              <a:t>	v is the velocity of a moving particle</a:t>
            </a:r>
          </a:p>
        </p:txBody>
      </p:sp>
      <p:pic>
        <p:nvPicPr>
          <p:cNvPr id="573444" name="Picture 4" descr="fair%25202006%2520demolition%2520derby"/>
          <p:cNvPicPr>
            <a:picLocks noChangeAspect="1" noChangeArrowheads="1"/>
          </p:cNvPicPr>
          <p:nvPr/>
        </p:nvPicPr>
        <p:blipFill>
          <a:blip r:embed="rId3" cstate="print"/>
          <a:srcRect t="38116" b="17937"/>
          <a:stretch>
            <a:fillRect/>
          </a:stretch>
        </p:blipFill>
        <p:spPr bwMode="auto">
          <a:xfrm>
            <a:off x="6350" y="4525963"/>
            <a:ext cx="9213850" cy="233203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90" name="Rectangle 2"/>
          <p:cNvSpPr>
            <a:spLocks noGrp="1" noChangeArrowheads="1"/>
          </p:cNvSpPr>
          <p:nvPr>
            <p:ph type="title"/>
          </p:nvPr>
        </p:nvSpPr>
        <p:spPr>
          <a:xfrm>
            <a:off x="0" y="0"/>
            <a:ext cx="7239000" cy="1143000"/>
          </a:xfrm>
        </p:spPr>
        <p:txBody>
          <a:bodyPr/>
          <a:lstStyle/>
          <a:p>
            <a:r>
              <a:rPr lang="en-US"/>
              <a:t>The Photon Density</a:t>
            </a:r>
          </a:p>
        </p:txBody>
      </p:sp>
      <p:sp>
        <p:nvSpPr>
          <p:cNvPr id="575491" name="Rectangle 3"/>
          <p:cNvSpPr>
            <a:spLocks noGrp="1" noChangeArrowheads="1"/>
          </p:cNvSpPr>
          <p:nvPr>
            <p:ph type="body" idx="1"/>
          </p:nvPr>
        </p:nvSpPr>
        <p:spPr>
          <a:xfrm>
            <a:off x="0" y="1143000"/>
            <a:ext cx="7086600" cy="5715000"/>
          </a:xfrm>
        </p:spPr>
        <p:txBody>
          <a:bodyPr/>
          <a:lstStyle/>
          <a:p>
            <a:pPr>
              <a:lnSpc>
                <a:spcPct val="80000"/>
              </a:lnSpc>
              <a:buFontTx/>
              <a:buNone/>
            </a:pPr>
            <a:r>
              <a:rPr lang="en-US" sz="1800">
                <a:solidFill>
                  <a:schemeClr val="tx2"/>
                </a:solidFill>
              </a:rPr>
              <a:t>The energy density (u) for a given wavelength is given by Planck’s black body radiation law. The Stefan-Boltzmann equation gives the total energy density (U) in a black body radiation field.</a:t>
            </a:r>
          </a:p>
          <a:p>
            <a:pPr>
              <a:lnSpc>
                <a:spcPct val="80000"/>
              </a:lnSpc>
              <a:buFontTx/>
              <a:buNone/>
            </a:pPr>
            <a:r>
              <a:rPr lang="en-US" sz="1800"/>
              <a:t>	</a:t>
            </a:r>
          </a:p>
          <a:p>
            <a:pPr>
              <a:lnSpc>
                <a:spcPct val="80000"/>
              </a:lnSpc>
              <a:buFontTx/>
              <a:buNone/>
            </a:pPr>
            <a:r>
              <a:rPr lang="en-US" sz="1800"/>
              <a:t>	u = (8πhc/λ</a:t>
            </a:r>
            <a:r>
              <a:rPr lang="en-US" sz="1800" baseline="30000"/>
              <a:t>5</a:t>
            </a:r>
            <a:r>
              <a:rPr lang="en-US" sz="1800"/>
              <a:t>)(1/(exp[hc/λkT] – 1))</a:t>
            </a:r>
          </a:p>
          <a:p>
            <a:pPr>
              <a:lnSpc>
                <a:spcPct val="80000"/>
              </a:lnSpc>
              <a:buFontTx/>
              <a:buNone/>
            </a:pPr>
            <a:endParaRPr lang="en-US" sz="1800"/>
          </a:p>
          <a:p>
            <a:pPr>
              <a:lnSpc>
                <a:spcPct val="80000"/>
              </a:lnSpc>
              <a:buFontTx/>
              <a:buNone/>
            </a:pPr>
            <a:r>
              <a:rPr lang="en-US" sz="1800"/>
              <a:t>	</a:t>
            </a:r>
            <a:r>
              <a:rPr lang="en-US" sz="1800" b="1"/>
              <a:t>U</a:t>
            </a:r>
            <a:r>
              <a:rPr lang="en-US" sz="1800" b="1" i="1"/>
              <a:t> </a:t>
            </a:r>
            <a:r>
              <a:rPr lang="en-US" sz="1800"/>
              <a:t> = ∫ u dλ = 7.57 x 10</a:t>
            </a:r>
            <a:r>
              <a:rPr lang="en-US" sz="1800" baseline="30000"/>
              <a:t>-16</a:t>
            </a:r>
            <a:r>
              <a:rPr lang="en-US" sz="1800"/>
              <a:t>(T</a:t>
            </a:r>
            <a:r>
              <a:rPr lang="en-US" sz="1800" baseline="30000"/>
              <a:t>4</a:t>
            </a:r>
            <a:r>
              <a:rPr lang="en-US" sz="1800"/>
              <a:t>)</a:t>
            </a:r>
          </a:p>
          <a:p>
            <a:pPr>
              <a:lnSpc>
                <a:spcPct val="80000"/>
              </a:lnSpc>
              <a:buFontTx/>
              <a:buNone/>
            </a:pPr>
            <a:endParaRPr lang="en-US" sz="1800">
              <a:solidFill>
                <a:schemeClr val="tx2"/>
              </a:solidFill>
            </a:endParaRPr>
          </a:p>
          <a:p>
            <a:pPr>
              <a:lnSpc>
                <a:spcPct val="80000"/>
              </a:lnSpc>
              <a:buFontTx/>
              <a:buNone/>
            </a:pPr>
            <a:r>
              <a:rPr lang="en-US" sz="1800">
                <a:solidFill>
                  <a:schemeClr val="tx2"/>
                </a:solidFill>
              </a:rPr>
              <a:t>    The peak wavelength of a black body radiation field of temperature T is:</a:t>
            </a:r>
          </a:p>
          <a:p>
            <a:pPr>
              <a:lnSpc>
                <a:spcPct val="80000"/>
              </a:lnSpc>
              <a:buFontTx/>
              <a:buNone/>
            </a:pPr>
            <a:endParaRPr lang="en-US" sz="1800">
              <a:solidFill>
                <a:schemeClr val="tx2"/>
              </a:solidFill>
            </a:endParaRPr>
          </a:p>
          <a:p>
            <a:pPr>
              <a:lnSpc>
                <a:spcPct val="80000"/>
              </a:lnSpc>
              <a:buFontTx/>
              <a:buNone/>
            </a:pPr>
            <a:r>
              <a:rPr lang="en-US" sz="1800"/>
              <a:t>	λ</a:t>
            </a:r>
            <a:r>
              <a:rPr lang="en-US" sz="1800" baseline="-25000"/>
              <a:t>peak</a:t>
            </a:r>
            <a:r>
              <a:rPr lang="en-US" sz="1800"/>
              <a:t> = du/dλ = 2.89784 x 10</a:t>
            </a:r>
            <a:r>
              <a:rPr lang="en-US" sz="1800" baseline="30000"/>
              <a:t>-3</a:t>
            </a:r>
            <a:r>
              <a:rPr lang="en-US" sz="1800"/>
              <a:t> mK/T</a:t>
            </a:r>
          </a:p>
          <a:p>
            <a:pPr>
              <a:lnSpc>
                <a:spcPct val="80000"/>
              </a:lnSpc>
              <a:buFontTx/>
              <a:buNone/>
            </a:pPr>
            <a:endParaRPr lang="en-US" sz="1800"/>
          </a:p>
          <a:p>
            <a:pPr>
              <a:lnSpc>
                <a:spcPct val="80000"/>
              </a:lnSpc>
              <a:buFontTx/>
              <a:buNone/>
            </a:pPr>
            <a:r>
              <a:rPr lang="en-US" sz="1800"/>
              <a:t>    The energy of a peak photon is: </a:t>
            </a:r>
            <a:r>
              <a:rPr lang="en-US" sz="1800" b="1"/>
              <a:t>E</a:t>
            </a:r>
            <a:r>
              <a:rPr lang="en-US" sz="1800"/>
              <a:t> = hc/λ</a:t>
            </a:r>
            <a:r>
              <a:rPr lang="en-US" sz="1800" baseline="-25000"/>
              <a:t>peak</a:t>
            </a:r>
          </a:p>
          <a:p>
            <a:pPr>
              <a:lnSpc>
                <a:spcPct val="80000"/>
              </a:lnSpc>
              <a:buFontTx/>
              <a:buNone/>
            </a:pPr>
            <a:endParaRPr lang="en-US" sz="1800"/>
          </a:p>
          <a:p>
            <a:pPr>
              <a:lnSpc>
                <a:spcPct val="80000"/>
              </a:lnSpc>
              <a:buFontTx/>
              <a:buNone/>
            </a:pPr>
            <a:r>
              <a:rPr lang="en-US" sz="1800">
                <a:solidFill>
                  <a:schemeClr val="tx2"/>
                </a:solidFill>
              </a:rPr>
              <a:t>    The photon density (</a:t>
            </a:r>
            <a:r>
              <a:rPr lang="el-GR" sz="1800">
                <a:solidFill>
                  <a:schemeClr val="tx2"/>
                </a:solidFill>
              </a:rPr>
              <a:t>ρ</a:t>
            </a:r>
            <a:r>
              <a:rPr lang="en-US" sz="1800">
                <a:solidFill>
                  <a:schemeClr val="tx2"/>
                </a:solidFill>
              </a:rPr>
              <a:t>) of a black body radiation field with temperature T is given by:</a:t>
            </a:r>
          </a:p>
          <a:p>
            <a:pPr>
              <a:lnSpc>
                <a:spcPct val="80000"/>
              </a:lnSpc>
              <a:buFontTx/>
              <a:buNone/>
            </a:pPr>
            <a:r>
              <a:rPr lang="en-US" sz="1800"/>
              <a:t>	</a:t>
            </a:r>
          </a:p>
          <a:p>
            <a:pPr>
              <a:lnSpc>
                <a:spcPct val="80000"/>
              </a:lnSpc>
              <a:buFontTx/>
              <a:buNone/>
            </a:pPr>
            <a:r>
              <a:rPr lang="en-US" sz="1800"/>
              <a:t>	</a:t>
            </a:r>
            <a:r>
              <a:rPr lang="el-GR" sz="1800" b="1"/>
              <a:t>ρ</a:t>
            </a:r>
            <a:r>
              <a:rPr lang="en-US" sz="1800" b="1"/>
              <a:t> = U/E = </a:t>
            </a:r>
            <a:r>
              <a:rPr lang="en-US" sz="1800"/>
              <a:t> 2.98 x 10</a:t>
            </a:r>
            <a:r>
              <a:rPr lang="en-US" sz="1800" baseline="30000"/>
              <a:t>14</a:t>
            </a:r>
            <a:r>
              <a:rPr lang="en-US" sz="1800"/>
              <a:t> photons/m</a:t>
            </a:r>
            <a:r>
              <a:rPr lang="en-US" sz="1800" baseline="30000"/>
              <a:t>3</a:t>
            </a:r>
            <a:r>
              <a:rPr lang="en-US" sz="1800"/>
              <a:t> at 300 K</a:t>
            </a:r>
          </a:p>
          <a:p>
            <a:pPr>
              <a:lnSpc>
                <a:spcPct val="80000"/>
              </a:lnSpc>
            </a:pPr>
            <a:endParaRPr lang="en-US" sz="1800"/>
          </a:p>
        </p:txBody>
      </p:sp>
      <p:pic>
        <p:nvPicPr>
          <p:cNvPr id="575492" name="Picture 4" descr="Stefan"/>
          <p:cNvPicPr>
            <a:picLocks noChangeAspect="1" noChangeArrowheads="1"/>
          </p:cNvPicPr>
          <p:nvPr/>
        </p:nvPicPr>
        <p:blipFill>
          <a:blip r:embed="rId3" cstate="print"/>
          <a:srcRect/>
          <a:stretch>
            <a:fillRect/>
          </a:stretch>
        </p:blipFill>
        <p:spPr bwMode="auto">
          <a:xfrm>
            <a:off x="7281863" y="3057525"/>
            <a:ext cx="1709737" cy="1895475"/>
          </a:xfrm>
          <a:prstGeom prst="rect">
            <a:avLst/>
          </a:prstGeom>
          <a:noFill/>
        </p:spPr>
      </p:pic>
      <p:pic>
        <p:nvPicPr>
          <p:cNvPr id="575493" name="Picture 5" descr="Boltzmann-L"/>
          <p:cNvPicPr>
            <a:picLocks noChangeAspect="1" noChangeArrowheads="1"/>
          </p:cNvPicPr>
          <p:nvPr/>
        </p:nvPicPr>
        <p:blipFill>
          <a:blip r:embed="rId4" cstate="print"/>
          <a:srcRect/>
          <a:stretch>
            <a:fillRect/>
          </a:stretch>
        </p:blipFill>
        <p:spPr bwMode="auto">
          <a:xfrm>
            <a:off x="7343775" y="4953000"/>
            <a:ext cx="1571625" cy="1925638"/>
          </a:xfrm>
          <a:prstGeom prst="rect">
            <a:avLst/>
          </a:prstGeom>
          <a:noFill/>
        </p:spPr>
      </p:pic>
      <p:pic>
        <p:nvPicPr>
          <p:cNvPr id="575494" name="Picture 6" descr="planck"/>
          <p:cNvPicPr>
            <a:picLocks noChangeAspect="1" noChangeArrowheads="1"/>
          </p:cNvPicPr>
          <p:nvPr/>
        </p:nvPicPr>
        <p:blipFill>
          <a:blip r:embed="rId5" cstate="print"/>
          <a:srcRect/>
          <a:stretch>
            <a:fillRect/>
          </a:stretch>
        </p:blipFill>
        <p:spPr bwMode="auto">
          <a:xfrm>
            <a:off x="7272338" y="844550"/>
            <a:ext cx="1719262" cy="2203450"/>
          </a:xfrm>
          <a:prstGeom prst="rect">
            <a:avLst/>
          </a:prstGeom>
          <a:noFill/>
        </p:spPr>
      </p:pic>
    </p:spTree>
  </p:cSld>
  <p:clrMapOvr>
    <a:masterClrMapping/>
  </p:clrMapOvr>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4" name="Rectangle 2"/>
          <p:cNvSpPr>
            <a:spLocks noGrp="1" noChangeArrowheads="1"/>
          </p:cNvSpPr>
          <p:nvPr>
            <p:ph type="title"/>
          </p:nvPr>
        </p:nvSpPr>
        <p:spPr>
          <a:xfrm>
            <a:off x="457200" y="0"/>
            <a:ext cx="8229600" cy="1143000"/>
          </a:xfrm>
        </p:spPr>
        <p:txBody>
          <a:bodyPr/>
          <a:lstStyle/>
          <a:p>
            <a:r>
              <a:rPr lang="en-US" sz="4000"/>
              <a:t>The Cross Section (σ) of a Photon</a:t>
            </a:r>
          </a:p>
        </p:txBody>
      </p:sp>
      <p:sp>
        <p:nvSpPr>
          <p:cNvPr id="581635" name="Rectangle 3"/>
          <p:cNvSpPr>
            <a:spLocks noGrp="1" noChangeArrowheads="1"/>
          </p:cNvSpPr>
          <p:nvPr>
            <p:ph type="body" idx="1"/>
          </p:nvPr>
        </p:nvSpPr>
        <p:spPr>
          <a:xfrm>
            <a:off x="228600" y="1143000"/>
            <a:ext cx="8686800" cy="5638800"/>
          </a:xfrm>
        </p:spPr>
        <p:txBody>
          <a:bodyPr/>
          <a:lstStyle/>
          <a:p>
            <a:pPr>
              <a:lnSpc>
                <a:spcPct val="90000"/>
              </a:lnSpc>
              <a:buFontTx/>
              <a:buNone/>
            </a:pPr>
            <a:r>
              <a:rPr lang="en-US" sz="2400"/>
              <a:t>Assume:</a:t>
            </a:r>
          </a:p>
          <a:p>
            <a:pPr>
              <a:lnSpc>
                <a:spcPct val="90000"/>
              </a:lnSpc>
              <a:buFontTx/>
              <a:buNone/>
            </a:pPr>
            <a:r>
              <a:rPr lang="en-US" sz="2400"/>
              <a:t>              σ = πr</a:t>
            </a:r>
            <a:r>
              <a:rPr lang="en-US" sz="2400" baseline="30000"/>
              <a:t>2</a:t>
            </a:r>
          </a:p>
          <a:p>
            <a:pPr>
              <a:lnSpc>
                <a:spcPct val="90000"/>
              </a:lnSpc>
              <a:buFontTx/>
              <a:buNone/>
            </a:pPr>
            <a:r>
              <a:rPr lang="en-US" sz="2400"/>
              <a:t>              p = mc = ħω/c</a:t>
            </a:r>
          </a:p>
          <a:p>
            <a:pPr>
              <a:lnSpc>
                <a:spcPct val="90000"/>
              </a:lnSpc>
              <a:buFontTx/>
              <a:buNone/>
            </a:pPr>
            <a:r>
              <a:rPr lang="en-US" sz="2400"/>
              <a:t>              m = ħω/c</a:t>
            </a:r>
            <a:r>
              <a:rPr lang="en-US" sz="2400" baseline="30000"/>
              <a:t>2</a:t>
            </a:r>
          </a:p>
          <a:p>
            <a:pPr>
              <a:lnSpc>
                <a:spcPct val="90000"/>
              </a:lnSpc>
              <a:buFontTx/>
              <a:buNone/>
            </a:pPr>
            <a:endParaRPr lang="en-US" sz="2400"/>
          </a:p>
          <a:p>
            <a:pPr>
              <a:lnSpc>
                <a:spcPct val="90000"/>
              </a:lnSpc>
              <a:buFontTx/>
              <a:buNone/>
            </a:pPr>
            <a:r>
              <a:rPr lang="en-US" sz="2400"/>
              <a:t>Assume we can equate quantized and classical angular momentum:</a:t>
            </a:r>
          </a:p>
          <a:p>
            <a:pPr>
              <a:lnSpc>
                <a:spcPct val="90000"/>
              </a:lnSpc>
              <a:buFontTx/>
              <a:buNone/>
            </a:pPr>
            <a:endParaRPr lang="en-US" sz="2400"/>
          </a:p>
          <a:p>
            <a:pPr>
              <a:lnSpc>
                <a:spcPct val="90000"/>
              </a:lnSpc>
              <a:buFontTx/>
              <a:buNone/>
            </a:pPr>
            <a:r>
              <a:rPr lang="en-US" sz="2400"/>
              <a:t>    		   ħ = mvr = mωr</a:t>
            </a:r>
            <a:r>
              <a:rPr lang="en-US" sz="2400" baseline="30000"/>
              <a:t>2</a:t>
            </a:r>
          </a:p>
          <a:p>
            <a:pPr>
              <a:lnSpc>
                <a:spcPct val="90000"/>
              </a:lnSpc>
              <a:buFontTx/>
              <a:buNone/>
            </a:pPr>
            <a:endParaRPr lang="en-US" sz="2400"/>
          </a:p>
          <a:p>
            <a:pPr>
              <a:lnSpc>
                <a:spcPct val="90000"/>
              </a:lnSpc>
              <a:buFontTx/>
              <a:buNone/>
            </a:pPr>
            <a:r>
              <a:rPr lang="en-US" sz="2400"/>
              <a:t>Solve for the radius (r) to get cross section (σ): </a:t>
            </a:r>
          </a:p>
          <a:p>
            <a:pPr>
              <a:lnSpc>
                <a:spcPct val="90000"/>
              </a:lnSpc>
              <a:buFontTx/>
              <a:buNone/>
            </a:pPr>
            <a:endParaRPr lang="en-US" sz="2400"/>
          </a:p>
          <a:p>
            <a:pPr>
              <a:lnSpc>
                <a:spcPct val="90000"/>
              </a:lnSpc>
              <a:buFontTx/>
              <a:buNone/>
            </a:pPr>
            <a:r>
              <a:rPr lang="en-US" sz="2400"/>
              <a:t>	     	    r = 1/k = λ/2π</a:t>
            </a:r>
          </a:p>
          <a:p>
            <a:pPr>
              <a:lnSpc>
                <a:spcPct val="90000"/>
              </a:lnSpc>
              <a:buFontTx/>
              <a:buNone/>
            </a:pPr>
            <a:r>
              <a:rPr lang="en-US" sz="2400"/>
              <a:t>     	    σ = λ</a:t>
            </a:r>
            <a:r>
              <a:rPr lang="en-US" sz="2400" baseline="30000"/>
              <a:t>2</a:t>
            </a:r>
            <a:r>
              <a:rPr lang="en-US" sz="2400"/>
              <a:t>/4π</a:t>
            </a:r>
          </a:p>
        </p:txBody>
      </p:sp>
    </p:spTree>
  </p:cSld>
  <p:clrMapOvr>
    <a:masterClrMapping/>
  </p:clrMapOvr>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30" name="Rectangle 2"/>
          <p:cNvSpPr>
            <a:spLocks noGrp="1" noChangeArrowheads="1"/>
          </p:cNvSpPr>
          <p:nvPr>
            <p:ph type="title"/>
          </p:nvPr>
        </p:nvSpPr>
        <p:spPr>
          <a:xfrm>
            <a:off x="0" y="304800"/>
            <a:ext cx="9144000" cy="1143000"/>
          </a:xfrm>
        </p:spPr>
        <p:txBody>
          <a:bodyPr/>
          <a:lstStyle/>
          <a:p>
            <a:r>
              <a:rPr lang="en-US" sz="3200"/>
              <a:t>  </a:t>
            </a:r>
          </a:p>
        </p:txBody>
      </p:sp>
      <p:sp>
        <p:nvSpPr>
          <p:cNvPr id="585731" name="Rectangle 3"/>
          <p:cNvSpPr>
            <a:spLocks noGrp="1" noChangeArrowheads="1"/>
          </p:cNvSpPr>
          <p:nvPr>
            <p:ph type="body" idx="1"/>
          </p:nvPr>
        </p:nvSpPr>
        <p:spPr/>
        <p:txBody>
          <a:bodyPr/>
          <a:lstStyle/>
          <a:p>
            <a:pPr>
              <a:buFontTx/>
              <a:buNone/>
            </a:pPr>
            <a:r>
              <a:rPr lang="en-US"/>
              <a:t>  </a:t>
            </a:r>
          </a:p>
        </p:txBody>
      </p:sp>
      <p:pic>
        <p:nvPicPr>
          <p:cNvPr id="585732" name="Picture 4" descr="doppler"/>
          <p:cNvPicPr>
            <a:picLocks noChangeAspect="1" noChangeArrowheads="1"/>
          </p:cNvPicPr>
          <p:nvPr/>
        </p:nvPicPr>
        <p:blipFill>
          <a:blip r:embed="rId3" cstate="print"/>
          <a:srcRect l="11719" t="10042" r="11719" b="12552"/>
          <a:stretch>
            <a:fillRect/>
          </a:stretch>
        </p:blipFill>
        <p:spPr bwMode="auto">
          <a:xfrm>
            <a:off x="90488" y="152400"/>
            <a:ext cx="8977312" cy="4238625"/>
          </a:xfrm>
          <a:prstGeom prst="rect">
            <a:avLst/>
          </a:prstGeom>
          <a:noFill/>
          <a:ln w="9525">
            <a:noFill/>
            <a:miter lim="800000"/>
            <a:headEnd/>
            <a:tailEnd/>
          </a:ln>
        </p:spPr>
      </p:pic>
      <p:sp>
        <p:nvSpPr>
          <p:cNvPr id="585733" name="Rectangle 5"/>
          <p:cNvSpPr>
            <a:spLocks noChangeArrowheads="1"/>
          </p:cNvSpPr>
          <p:nvPr/>
        </p:nvSpPr>
        <p:spPr bwMode="auto">
          <a:xfrm>
            <a:off x="5029200" y="1981200"/>
            <a:ext cx="454025" cy="579438"/>
          </a:xfrm>
          <a:prstGeom prst="rect">
            <a:avLst/>
          </a:prstGeom>
          <a:noFill/>
          <a:ln w="9525">
            <a:noFill/>
            <a:miter lim="800000"/>
            <a:headEnd/>
            <a:tailEnd/>
          </a:ln>
          <a:effectLst/>
        </p:spPr>
        <p:txBody>
          <a:bodyPr wrap="none">
            <a:spAutoFit/>
          </a:bodyPr>
          <a:lstStyle/>
          <a:p>
            <a:pPr eaLnBrk="0" hangingPunct="0"/>
            <a:r>
              <a:rPr lang="en-US" sz="3200">
                <a:solidFill>
                  <a:srgbClr val="000000"/>
                </a:solidFill>
                <a:latin typeface="Times New Roman" pitchFamily="18" charset="0"/>
              </a:rPr>
              <a:t>e</a:t>
            </a:r>
            <a:r>
              <a:rPr lang="en-US" sz="3200" baseline="30000">
                <a:solidFill>
                  <a:srgbClr val="000000"/>
                </a:solidFill>
                <a:latin typeface="Times New Roman" pitchFamily="18" charset="0"/>
              </a:rPr>
              <a:t>-</a:t>
            </a:r>
          </a:p>
        </p:txBody>
      </p:sp>
      <p:sp>
        <p:nvSpPr>
          <p:cNvPr id="585734" name="Text Box 6"/>
          <p:cNvSpPr txBox="1">
            <a:spLocks noChangeArrowheads="1"/>
          </p:cNvSpPr>
          <p:nvPr/>
        </p:nvSpPr>
        <p:spPr bwMode="auto">
          <a:xfrm>
            <a:off x="76200" y="4554538"/>
            <a:ext cx="9144000" cy="2227262"/>
          </a:xfrm>
          <a:prstGeom prst="rect">
            <a:avLst/>
          </a:prstGeom>
          <a:noFill/>
          <a:ln w="9525">
            <a:noFill/>
            <a:miter lim="800000"/>
            <a:headEnd/>
            <a:tailEnd/>
          </a:ln>
          <a:effectLst/>
        </p:spPr>
        <p:txBody>
          <a:bodyPr>
            <a:spAutoFit/>
          </a:bodyPr>
          <a:lstStyle/>
          <a:p>
            <a:pPr>
              <a:buFontTx/>
              <a:buChar char="•"/>
            </a:pPr>
            <a:r>
              <a:rPr lang="en-US" sz="2800">
                <a:solidFill>
                  <a:schemeClr val="tx2"/>
                </a:solidFill>
              </a:rPr>
              <a:t>A charged particle moving through a photon gas experiences the photons as being Doppler-shifted. </a:t>
            </a:r>
          </a:p>
          <a:p>
            <a:pPr>
              <a:buFontTx/>
              <a:buChar char="•"/>
            </a:pPr>
            <a:r>
              <a:rPr lang="en-US" sz="2800">
                <a:solidFill>
                  <a:schemeClr val="tx2"/>
                </a:solidFill>
              </a:rPr>
              <a:t>The photons that collide with the front of a moving particle are blue-shifted and the photons that collide with the back are red-shifted</a:t>
            </a:r>
            <a:r>
              <a:rPr lang="en-US">
                <a:solidFill>
                  <a:schemeClr val="tx2"/>
                </a:solidFill>
              </a:rPr>
              <a:t>.</a:t>
            </a:r>
          </a:p>
        </p:txBody>
      </p:sp>
    </p:spTree>
  </p:cSld>
  <p:clrMapOvr>
    <a:masterClrMapping/>
  </p:clrMapOvr>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826" name="Rectangle 2"/>
          <p:cNvSpPr>
            <a:spLocks noGrp="1" noChangeArrowheads="1"/>
          </p:cNvSpPr>
          <p:nvPr>
            <p:ph type="title"/>
          </p:nvPr>
        </p:nvSpPr>
        <p:spPr>
          <a:xfrm>
            <a:off x="0" y="685800"/>
            <a:ext cx="9144000" cy="1143000"/>
          </a:xfrm>
        </p:spPr>
        <p:txBody>
          <a:bodyPr/>
          <a:lstStyle/>
          <a:p>
            <a:r>
              <a:rPr lang="en-US" sz="2800"/>
              <a:t>The Average Linear Momentum (ħ</a:t>
            </a:r>
            <a:r>
              <a:rPr lang="en-US" sz="2800" b="1"/>
              <a:t>k</a:t>
            </a:r>
            <a:r>
              <a:rPr lang="en-US" sz="2800" baseline="-25000"/>
              <a:t>observer</a:t>
            </a:r>
            <a:r>
              <a:rPr lang="en-US" sz="2800"/>
              <a:t>) Transferred to the Charged Particle during the Collision of these Two Photons is Antiparallel to the Velocity of a Charged Particle</a:t>
            </a:r>
            <a:br>
              <a:rPr lang="en-US" sz="2800"/>
            </a:br>
            <a:endParaRPr lang="en-US" sz="2800"/>
          </a:p>
        </p:txBody>
      </p:sp>
      <p:sp>
        <p:nvSpPr>
          <p:cNvPr id="589827" name="Rectangle 3"/>
          <p:cNvSpPr>
            <a:spLocks noGrp="1" noChangeArrowheads="1"/>
          </p:cNvSpPr>
          <p:nvPr>
            <p:ph type="body" idx="1"/>
          </p:nvPr>
        </p:nvSpPr>
        <p:spPr>
          <a:xfrm>
            <a:off x="0" y="1981200"/>
            <a:ext cx="9144000" cy="3657600"/>
          </a:xfrm>
        </p:spPr>
        <p:txBody>
          <a:bodyPr/>
          <a:lstStyle/>
          <a:p>
            <a:pPr>
              <a:buFontTx/>
              <a:buNone/>
            </a:pPr>
            <a:endParaRPr lang="en-US"/>
          </a:p>
          <a:p>
            <a:pPr>
              <a:buFontTx/>
              <a:buNone/>
            </a:pPr>
            <a:r>
              <a:rPr lang="en-US" sz="2400"/>
              <a:t>ħ</a:t>
            </a:r>
            <a:r>
              <a:rPr lang="en-US" sz="2400" b="1"/>
              <a:t>k</a:t>
            </a:r>
            <a:r>
              <a:rPr lang="en-US" sz="2400" baseline="-25000"/>
              <a:t>observer</a:t>
            </a:r>
            <a:r>
              <a:rPr lang="en-US" sz="2400"/>
              <a:t>= ½ [ħ</a:t>
            </a:r>
            <a:r>
              <a:rPr lang="en-US" sz="2400">
                <a:solidFill>
                  <a:srgbClr val="00FFFF"/>
                </a:solidFill>
              </a:rPr>
              <a:t>k</a:t>
            </a:r>
            <a:r>
              <a:rPr lang="en-US" sz="2400" baseline="-25000">
                <a:solidFill>
                  <a:srgbClr val="00FFFF"/>
                </a:solidFill>
              </a:rPr>
              <a:t>source</a:t>
            </a:r>
            <a:r>
              <a:rPr lang="en-US" sz="2400"/>
              <a:t>[(1+v/c)/√(1-v</a:t>
            </a:r>
            <a:r>
              <a:rPr lang="en-US" sz="2400" baseline="30000"/>
              <a:t>2</a:t>
            </a:r>
            <a:r>
              <a:rPr lang="en-US" sz="2400"/>
              <a:t>/c</a:t>
            </a:r>
            <a:r>
              <a:rPr lang="en-US" sz="2400" baseline="30000"/>
              <a:t>2</a:t>
            </a:r>
            <a:r>
              <a:rPr lang="en-US" sz="2400"/>
              <a:t>)] - [ħ</a:t>
            </a:r>
            <a:r>
              <a:rPr lang="en-US" sz="2400">
                <a:solidFill>
                  <a:srgbClr val="FF0066"/>
                </a:solidFill>
              </a:rPr>
              <a:t>k</a:t>
            </a:r>
            <a:r>
              <a:rPr lang="en-US" sz="2400" baseline="-25000">
                <a:solidFill>
                  <a:srgbClr val="FF0066"/>
                </a:solidFill>
              </a:rPr>
              <a:t>source</a:t>
            </a:r>
            <a:r>
              <a:rPr lang="en-US" sz="2400"/>
              <a:t>[(1-v/c)/√(1-v</a:t>
            </a:r>
            <a:r>
              <a:rPr lang="en-US" sz="2400" baseline="30000"/>
              <a:t>2</a:t>
            </a:r>
            <a:r>
              <a:rPr lang="en-US" sz="2400"/>
              <a:t>/c</a:t>
            </a:r>
            <a:r>
              <a:rPr lang="en-US" sz="2400" baseline="30000"/>
              <a:t>2</a:t>
            </a:r>
            <a:r>
              <a:rPr lang="en-US" sz="2400"/>
              <a:t>)]]</a:t>
            </a:r>
          </a:p>
          <a:p>
            <a:pPr>
              <a:buFontTx/>
              <a:buNone/>
            </a:pPr>
            <a:endParaRPr lang="en-US" sz="2800"/>
          </a:p>
          <a:p>
            <a:pPr>
              <a:buFontTx/>
              <a:buNone/>
            </a:pPr>
            <a:r>
              <a:rPr lang="en-US" sz="2400"/>
              <a:t>ħ</a:t>
            </a:r>
            <a:r>
              <a:rPr lang="en-US" sz="2400" b="1"/>
              <a:t>k</a:t>
            </a:r>
            <a:r>
              <a:rPr lang="en-US" sz="2400" baseline="-25000"/>
              <a:t>observer</a:t>
            </a:r>
            <a:r>
              <a:rPr lang="en-US" sz="2400"/>
              <a:t> = -ħ</a:t>
            </a:r>
            <a:r>
              <a:rPr lang="en-US" sz="2400" b="1"/>
              <a:t>k</a:t>
            </a:r>
            <a:r>
              <a:rPr lang="en-US" sz="2400" baseline="-25000"/>
              <a:t>source</a:t>
            </a:r>
            <a:r>
              <a:rPr lang="en-US" sz="2400"/>
              <a:t>(v/c)/√(1- v</a:t>
            </a:r>
            <a:r>
              <a:rPr lang="en-US" sz="2400" baseline="30000"/>
              <a:t>2</a:t>
            </a:r>
            <a:r>
              <a:rPr lang="en-US" sz="2400"/>
              <a:t>/c</a:t>
            </a:r>
            <a:r>
              <a:rPr lang="en-US" sz="2400" baseline="30000"/>
              <a:t>2</a:t>
            </a:r>
            <a:r>
              <a:rPr lang="en-US" sz="2400"/>
              <a:t>)</a:t>
            </a:r>
          </a:p>
          <a:p>
            <a:endParaRPr lang="en-US" sz="2800"/>
          </a:p>
        </p:txBody>
      </p:sp>
      <p:pic>
        <p:nvPicPr>
          <p:cNvPr id="589828" name="Picture 4" descr="Picture1"/>
          <p:cNvPicPr>
            <a:picLocks noChangeAspect="1" noChangeArrowheads="1"/>
          </p:cNvPicPr>
          <p:nvPr/>
        </p:nvPicPr>
        <p:blipFill>
          <a:blip r:embed="rId3" cstate="print"/>
          <a:srcRect/>
          <a:stretch>
            <a:fillRect/>
          </a:stretch>
        </p:blipFill>
        <p:spPr bwMode="auto">
          <a:xfrm>
            <a:off x="3886200" y="4495800"/>
            <a:ext cx="4113213" cy="2193925"/>
          </a:xfrm>
          <a:prstGeom prst="rect">
            <a:avLst/>
          </a:prstGeom>
          <a:noFill/>
        </p:spPr>
      </p:pic>
      <p:sp>
        <p:nvSpPr>
          <p:cNvPr id="589829" name="Oval 5"/>
          <p:cNvSpPr>
            <a:spLocks noChangeArrowheads="1"/>
          </p:cNvSpPr>
          <p:nvPr/>
        </p:nvSpPr>
        <p:spPr bwMode="auto">
          <a:xfrm>
            <a:off x="1524000" y="5334000"/>
            <a:ext cx="914400" cy="838200"/>
          </a:xfrm>
          <a:prstGeom prst="ellipse">
            <a:avLst/>
          </a:prstGeom>
          <a:solidFill>
            <a:schemeClr val="accent1"/>
          </a:solidFill>
          <a:ln w="76200">
            <a:solidFill>
              <a:schemeClr val="tx1"/>
            </a:solidFill>
            <a:round/>
            <a:headEnd/>
            <a:tailEnd/>
          </a:ln>
          <a:effectLst/>
        </p:spPr>
        <p:txBody>
          <a:bodyPr wrap="none" anchor="ctr"/>
          <a:lstStyle/>
          <a:p>
            <a:pPr algn="ctr" eaLnBrk="0" hangingPunct="0"/>
            <a:r>
              <a:rPr lang="en-US" sz="2400">
                <a:latin typeface="Times New Roman" pitchFamily="18" charset="0"/>
              </a:rPr>
              <a:t>e</a:t>
            </a:r>
            <a:r>
              <a:rPr lang="en-US" sz="2400" baseline="30000">
                <a:latin typeface="Times New Roman" pitchFamily="18" charset="0"/>
              </a:rPr>
              <a:t>-</a:t>
            </a:r>
          </a:p>
        </p:txBody>
      </p:sp>
      <p:sp>
        <p:nvSpPr>
          <p:cNvPr id="589830" name="Line 6"/>
          <p:cNvSpPr>
            <a:spLocks noChangeShapeType="1"/>
          </p:cNvSpPr>
          <p:nvPr/>
        </p:nvSpPr>
        <p:spPr bwMode="auto">
          <a:xfrm>
            <a:off x="2514600" y="5791200"/>
            <a:ext cx="1066800" cy="0"/>
          </a:xfrm>
          <a:prstGeom prst="line">
            <a:avLst/>
          </a:prstGeom>
          <a:noFill/>
          <a:ln w="76200">
            <a:solidFill>
              <a:schemeClr val="tx1"/>
            </a:solidFill>
            <a:round/>
            <a:headEnd/>
            <a:tailEnd type="triangle" w="med" len="med"/>
          </a:ln>
          <a:effectLst/>
        </p:spPr>
        <p:txBody>
          <a:bodyPr/>
          <a:lstStyle/>
          <a:p>
            <a:endParaRPr lang="en-US"/>
          </a:p>
        </p:txBody>
      </p:sp>
      <p:sp>
        <p:nvSpPr>
          <p:cNvPr id="589831" name="Text Box 7"/>
          <p:cNvSpPr txBox="1">
            <a:spLocks noChangeArrowheads="1"/>
          </p:cNvSpPr>
          <p:nvPr/>
        </p:nvSpPr>
        <p:spPr bwMode="auto">
          <a:xfrm>
            <a:off x="2727325" y="5295900"/>
            <a:ext cx="298450" cy="366713"/>
          </a:xfrm>
          <a:prstGeom prst="rect">
            <a:avLst/>
          </a:prstGeom>
          <a:noFill/>
          <a:ln w="9525">
            <a:noFill/>
            <a:miter lim="800000"/>
            <a:headEnd/>
            <a:tailEnd/>
          </a:ln>
          <a:effectLst/>
        </p:spPr>
        <p:txBody>
          <a:bodyPr wrap="none">
            <a:spAutoFit/>
          </a:bodyPr>
          <a:lstStyle/>
          <a:p>
            <a:pPr eaLnBrk="0" hangingPunct="0"/>
            <a:r>
              <a:rPr lang="en-US">
                <a:latin typeface="Times New Roman" pitchFamily="18" charset="0"/>
              </a:rPr>
              <a:t>v</a:t>
            </a:r>
          </a:p>
        </p:txBody>
      </p:sp>
    </p:spTree>
  </p:cSld>
  <p:clrMapOvr>
    <a:masterClrMapping/>
  </p:clrMapOvr>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22" name="Rectangle 2"/>
          <p:cNvSpPr>
            <a:spLocks noGrp="1" noChangeArrowheads="1"/>
          </p:cNvSpPr>
          <p:nvPr>
            <p:ph type="title"/>
          </p:nvPr>
        </p:nvSpPr>
        <p:spPr>
          <a:xfrm>
            <a:off x="76200" y="152400"/>
            <a:ext cx="9067800" cy="1143000"/>
          </a:xfrm>
        </p:spPr>
        <p:txBody>
          <a:bodyPr/>
          <a:lstStyle/>
          <a:p>
            <a:r>
              <a:rPr lang="en-US" sz="3600"/>
              <a:t>Opto-mechanical Doppler Force </a:t>
            </a:r>
            <a:br>
              <a:rPr lang="en-US" sz="3600"/>
            </a:br>
            <a:r>
              <a:rPr lang="en-US" sz="3600"/>
              <a:t>(Velocity-Dependent Drag Force)</a:t>
            </a:r>
          </a:p>
        </p:txBody>
      </p:sp>
      <p:sp>
        <p:nvSpPr>
          <p:cNvPr id="593923" name="Rectangle 3"/>
          <p:cNvSpPr>
            <a:spLocks noGrp="1" noChangeArrowheads="1"/>
          </p:cNvSpPr>
          <p:nvPr>
            <p:ph type="body" idx="1"/>
          </p:nvPr>
        </p:nvSpPr>
        <p:spPr>
          <a:xfrm>
            <a:off x="457200" y="2362200"/>
            <a:ext cx="8229600" cy="4335463"/>
          </a:xfrm>
        </p:spPr>
        <p:txBody>
          <a:bodyPr/>
          <a:lstStyle/>
          <a:p>
            <a:pPr>
              <a:buFontTx/>
              <a:buNone/>
            </a:pPr>
            <a:r>
              <a:rPr lang="en-US" b="1"/>
              <a:t>		F</a:t>
            </a:r>
            <a:r>
              <a:rPr lang="en-US" b="1" baseline="-25000"/>
              <a:t>Dopp</a:t>
            </a:r>
            <a:r>
              <a:rPr lang="en-US"/>
              <a:t> = -(ρσh/4λ</a:t>
            </a:r>
            <a:r>
              <a:rPr lang="en-US" baseline="-25000"/>
              <a:t>source</a:t>
            </a:r>
            <a:r>
              <a:rPr lang="en-US"/>
              <a:t>)(v</a:t>
            </a:r>
            <a:r>
              <a:rPr lang="en-US" baseline="30000"/>
              <a:t>2</a:t>
            </a:r>
            <a:r>
              <a:rPr lang="en-US"/>
              <a:t>/c)/√(1- v</a:t>
            </a:r>
            <a:r>
              <a:rPr lang="en-US" baseline="30000"/>
              <a:t>2</a:t>
            </a:r>
            <a:r>
              <a:rPr lang="en-US"/>
              <a:t>/c</a:t>
            </a:r>
            <a:r>
              <a:rPr lang="en-US" baseline="30000"/>
              <a:t>2</a:t>
            </a:r>
            <a:r>
              <a:rPr lang="en-US"/>
              <a:t>)</a:t>
            </a:r>
          </a:p>
          <a:p>
            <a:endParaRPr lang="en-US"/>
          </a:p>
        </p:txBody>
      </p:sp>
      <p:sp>
        <p:nvSpPr>
          <p:cNvPr id="593924" name="Rectangle 4"/>
          <p:cNvSpPr>
            <a:spLocks noChangeArrowheads="1"/>
          </p:cNvSpPr>
          <p:nvPr/>
        </p:nvSpPr>
        <p:spPr bwMode="auto">
          <a:xfrm>
            <a:off x="381000" y="2895600"/>
            <a:ext cx="8763000" cy="579438"/>
          </a:xfrm>
          <a:prstGeom prst="rect">
            <a:avLst/>
          </a:prstGeom>
          <a:noFill/>
          <a:ln w="9525">
            <a:noFill/>
            <a:miter lim="800000"/>
            <a:headEnd/>
            <a:tailEnd/>
          </a:ln>
          <a:effectLst/>
        </p:spPr>
        <p:txBody>
          <a:bodyPr>
            <a:spAutoFit/>
          </a:bodyPr>
          <a:lstStyle/>
          <a:p>
            <a:pPr eaLnBrk="0" hangingPunct="0"/>
            <a:endParaRPr lang="en-US" sz="3200">
              <a:latin typeface="Times New Roman" pitchFamily="18" charset="0"/>
            </a:endParaRPr>
          </a:p>
        </p:txBody>
      </p:sp>
      <p:pic>
        <p:nvPicPr>
          <p:cNvPr id="593925" name="Picture 5" descr="Picture1"/>
          <p:cNvPicPr>
            <a:picLocks noChangeAspect="1" noChangeArrowheads="1"/>
          </p:cNvPicPr>
          <p:nvPr/>
        </p:nvPicPr>
        <p:blipFill>
          <a:blip r:embed="rId3" cstate="print"/>
          <a:srcRect/>
          <a:stretch>
            <a:fillRect/>
          </a:stretch>
        </p:blipFill>
        <p:spPr bwMode="auto">
          <a:xfrm>
            <a:off x="4114800" y="3810000"/>
            <a:ext cx="4113213" cy="2193925"/>
          </a:xfrm>
          <a:prstGeom prst="rect">
            <a:avLst/>
          </a:prstGeom>
          <a:noFill/>
        </p:spPr>
      </p:pic>
      <p:sp>
        <p:nvSpPr>
          <p:cNvPr id="593926" name="Oval 6"/>
          <p:cNvSpPr>
            <a:spLocks noChangeArrowheads="1"/>
          </p:cNvSpPr>
          <p:nvPr/>
        </p:nvSpPr>
        <p:spPr bwMode="auto">
          <a:xfrm>
            <a:off x="1371600" y="4572000"/>
            <a:ext cx="914400" cy="838200"/>
          </a:xfrm>
          <a:prstGeom prst="ellipse">
            <a:avLst/>
          </a:prstGeom>
          <a:solidFill>
            <a:schemeClr val="accent1"/>
          </a:solidFill>
          <a:ln w="76200">
            <a:solidFill>
              <a:schemeClr val="tx1"/>
            </a:solidFill>
            <a:round/>
            <a:headEnd/>
            <a:tailEnd/>
          </a:ln>
          <a:effectLst/>
        </p:spPr>
        <p:txBody>
          <a:bodyPr wrap="none" anchor="ctr"/>
          <a:lstStyle/>
          <a:p>
            <a:pPr algn="ctr" eaLnBrk="0" hangingPunct="0"/>
            <a:r>
              <a:rPr lang="en-US" sz="2400">
                <a:latin typeface="Times New Roman" pitchFamily="18" charset="0"/>
              </a:rPr>
              <a:t>e</a:t>
            </a:r>
            <a:r>
              <a:rPr lang="en-US" sz="2400" baseline="30000">
                <a:latin typeface="Times New Roman" pitchFamily="18" charset="0"/>
              </a:rPr>
              <a:t>-</a:t>
            </a:r>
          </a:p>
        </p:txBody>
      </p:sp>
      <p:sp>
        <p:nvSpPr>
          <p:cNvPr id="593927" name="Line 7"/>
          <p:cNvSpPr>
            <a:spLocks noChangeShapeType="1"/>
          </p:cNvSpPr>
          <p:nvPr/>
        </p:nvSpPr>
        <p:spPr bwMode="auto">
          <a:xfrm>
            <a:off x="2286000" y="4953000"/>
            <a:ext cx="1066800" cy="0"/>
          </a:xfrm>
          <a:prstGeom prst="line">
            <a:avLst/>
          </a:prstGeom>
          <a:noFill/>
          <a:ln w="76200">
            <a:solidFill>
              <a:schemeClr val="tx1"/>
            </a:solidFill>
            <a:round/>
            <a:headEnd/>
            <a:tailEnd type="triangle" w="med" len="med"/>
          </a:ln>
          <a:effectLst/>
        </p:spPr>
        <p:txBody>
          <a:bodyPr/>
          <a:lstStyle/>
          <a:p>
            <a:endParaRPr lang="en-US"/>
          </a:p>
        </p:txBody>
      </p:sp>
      <p:sp>
        <p:nvSpPr>
          <p:cNvPr id="593928" name="Text Box 8"/>
          <p:cNvSpPr txBox="1">
            <a:spLocks noChangeArrowheads="1"/>
          </p:cNvSpPr>
          <p:nvPr/>
        </p:nvSpPr>
        <p:spPr bwMode="auto">
          <a:xfrm>
            <a:off x="2514600" y="4419600"/>
            <a:ext cx="361950" cy="519113"/>
          </a:xfrm>
          <a:prstGeom prst="rect">
            <a:avLst/>
          </a:prstGeom>
          <a:noFill/>
          <a:ln w="9525">
            <a:noFill/>
            <a:miter lim="800000"/>
            <a:headEnd/>
            <a:tailEnd/>
          </a:ln>
          <a:effectLst/>
        </p:spPr>
        <p:txBody>
          <a:bodyPr wrap="none">
            <a:spAutoFit/>
          </a:bodyPr>
          <a:lstStyle/>
          <a:p>
            <a:pPr eaLnBrk="0" hangingPunct="0"/>
            <a:r>
              <a:rPr lang="en-US" sz="2800">
                <a:latin typeface="Times New Roman" pitchFamily="18" charset="0"/>
              </a:rPr>
              <a:t>v</a:t>
            </a:r>
          </a:p>
        </p:txBody>
      </p:sp>
    </p:spTree>
  </p:cSld>
  <p:clrMapOvr>
    <a:masterClrMapping/>
  </p:clrMapOvr>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970" name="Rectangle 2"/>
          <p:cNvSpPr>
            <a:spLocks noGrp="1" noChangeArrowheads="1"/>
          </p:cNvSpPr>
          <p:nvPr>
            <p:ph type="title"/>
          </p:nvPr>
        </p:nvSpPr>
        <p:spPr>
          <a:xfrm>
            <a:off x="0" y="76200"/>
            <a:ext cx="9144000" cy="1143000"/>
          </a:xfrm>
        </p:spPr>
        <p:txBody>
          <a:bodyPr/>
          <a:lstStyle/>
          <a:p>
            <a:r>
              <a:rPr lang="en-US" sz="3200"/>
              <a:t>Two Versions of a Nonlinear Second Law</a:t>
            </a:r>
            <a:br>
              <a:rPr lang="en-US" sz="3200"/>
            </a:br>
            <a:r>
              <a:rPr lang="en-US" sz="3200"/>
              <a:t>d</a:t>
            </a:r>
            <a:r>
              <a:rPr lang="en-US" sz="3200" b="1"/>
              <a:t>v</a:t>
            </a:r>
            <a:r>
              <a:rPr lang="en-US" sz="3200"/>
              <a:t>/dt </a:t>
            </a:r>
            <a:r>
              <a:rPr lang="en-US" sz="3200">
                <a:sym typeface="Mathematica1" pitchFamily="2" charset="2"/>
              </a:rPr>
              <a:t>0  as v  c</a:t>
            </a:r>
          </a:p>
        </p:txBody>
      </p:sp>
      <p:sp>
        <p:nvSpPr>
          <p:cNvPr id="595971" name="Rectangle 3"/>
          <p:cNvSpPr>
            <a:spLocks noGrp="1" noChangeArrowheads="1"/>
          </p:cNvSpPr>
          <p:nvPr>
            <p:ph type="body" idx="1"/>
          </p:nvPr>
        </p:nvSpPr>
        <p:spPr>
          <a:xfrm>
            <a:off x="0" y="1600200"/>
            <a:ext cx="9144000" cy="5105400"/>
          </a:xfrm>
        </p:spPr>
        <p:txBody>
          <a:bodyPr/>
          <a:lstStyle/>
          <a:p>
            <a:pPr>
              <a:lnSpc>
                <a:spcPct val="90000"/>
              </a:lnSpc>
              <a:buFontTx/>
              <a:buNone/>
            </a:pPr>
            <a:endParaRPr lang="en-US" b="1"/>
          </a:p>
          <a:p>
            <a:pPr>
              <a:lnSpc>
                <a:spcPct val="90000"/>
              </a:lnSpc>
            </a:pPr>
            <a:r>
              <a:rPr lang="en-US"/>
              <a:t>Special Relativity:</a:t>
            </a:r>
            <a:r>
              <a:rPr lang="en-US" b="1"/>
              <a:t> </a:t>
            </a:r>
          </a:p>
          <a:p>
            <a:pPr lvl="1">
              <a:lnSpc>
                <a:spcPct val="90000"/>
              </a:lnSpc>
            </a:pPr>
            <a:endParaRPr lang="en-US" b="1"/>
          </a:p>
          <a:p>
            <a:pPr lvl="1">
              <a:lnSpc>
                <a:spcPct val="90000"/>
              </a:lnSpc>
              <a:buFontTx/>
              <a:buNone/>
            </a:pPr>
            <a:r>
              <a:rPr lang="en-US" b="1"/>
              <a:t>F</a:t>
            </a:r>
            <a:r>
              <a:rPr lang="en-US" baseline="-25000"/>
              <a:t>applied</a:t>
            </a:r>
            <a:r>
              <a:rPr lang="en-US"/>
              <a:t>√(1- v</a:t>
            </a:r>
            <a:r>
              <a:rPr lang="en-US" baseline="30000"/>
              <a:t>2</a:t>
            </a:r>
            <a:r>
              <a:rPr lang="en-US"/>
              <a:t>/c</a:t>
            </a:r>
            <a:r>
              <a:rPr lang="en-US" baseline="30000"/>
              <a:t>2</a:t>
            </a:r>
            <a:r>
              <a:rPr lang="en-US"/>
              <a:t>)</a:t>
            </a:r>
            <a:r>
              <a:rPr lang="en-US" baseline="30000"/>
              <a:t>3</a:t>
            </a:r>
            <a:r>
              <a:rPr lang="en-US" b="1"/>
              <a:t> </a:t>
            </a:r>
            <a:r>
              <a:rPr lang="en-US"/>
              <a:t>=  m</a:t>
            </a:r>
            <a:r>
              <a:rPr lang="en-US" baseline="-25000"/>
              <a:t>o</a:t>
            </a:r>
            <a:r>
              <a:rPr lang="en-US"/>
              <a:t>d</a:t>
            </a:r>
            <a:r>
              <a:rPr lang="en-US" b="1"/>
              <a:t>v</a:t>
            </a:r>
            <a:r>
              <a:rPr lang="en-US"/>
              <a:t>/dt</a:t>
            </a:r>
          </a:p>
          <a:p>
            <a:pPr>
              <a:lnSpc>
                <a:spcPct val="90000"/>
              </a:lnSpc>
              <a:buFontTx/>
              <a:buNone/>
            </a:pPr>
            <a:r>
              <a:rPr lang="en-US"/>
              <a:t>	</a:t>
            </a:r>
          </a:p>
          <a:p>
            <a:pPr>
              <a:lnSpc>
                <a:spcPct val="90000"/>
              </a:lnSpc>
            </a:pPr>
            <a:r>
              <a:rPr lang="en-US"/>
              <a:t>Opto-mechanical: </a:t>
            </a:r>
          </a:p>
          <a:p>
            <a:pPr lvl="1">
              <a:lnSpc>
                <a:spcPct val="90000"/>
              </a:lnSpc>
            </a:pPr>
            <a:endParaRPr lang="en-US" b="1"/>
          </a:p>
          <a:p>
            <a:pPr lvl="1">
              <a:lnSpc>
                <a:spcPct val="90000"/>
              </a:lnSpc>
              <a:buFontTx/>
              <a:buNone/>
            </a:pPr>
            <a:r>
              <a:rPr lang="en-US" b="1"/>
              <a:t>F</a:t>
            </a:r>
            <a:r>
              <a:rPr lang="en-US" baseline="-25000"/>
              <a:t>applied</a:t>
            </a:r>
            <a:r>
              <a:rPr lang="en-US"/>
              <a:t> - (ρσh/4λ</a:t>
            </a:r>
            <a:r>
              <a:rPr lang="en-US" baseline="-25000"/>
              <a:t>source</a:t>
            </a:r>
            <a:r>
              <a:rPr lang="en-US"/>
              <a:t>)(v</a:t>
            </a:r>
            <a:r>
              <a:rPr lang="en-US" baseline="30000"/>
              <a:t>2</a:t>
            </a:r>
            <a:r>
              <a:rPr lang="en-US"/>
              <a:t>/c)/√(1- v</a:t>
            </a:r>
            <a:r>
              <a:rPr lang="en-US" baseline="30000"/>
              <a:t>2</a:t>
            </a:r>
            <a:r>
              <a:rPr lang="en-US"/>
              <a:t>/c</a:t>
            </a:r>
            <a:r>
              <a:rPr lang="en-US" baseline="30000"/>
              <a:t>2</a:t>
            </a:r>
            <a:r>
              <a:rPr lang="en-US"/>
              <a:t>) = m</a:t>
            </a:r>
            <a:r>
              <a:rPr lang="en-US" baseline="-25000"/>
              <a:t>o</a:t>
            </a:r>
            <a:r>
              <a:rPr lang="en-US"/>
              <a:t>d</a:t>
            </a:r>
            <a:r>
              <a:rPr lang="en-US" b="1"/>
              <a:t>v</a:t>
            </a:r>
            <a:r>
              <a:rPr lang="en-US"/>
              <a:t>/dt</a:t>
            </a:r>
          </a:p>
          <a:p>
            <a:pPr lvl="1">
              <a:lnSpc>
                <a:spcPct val="90000"/>
              </a:lnSpc>
            </a:pPr>
            <a:endParaRPr lang="en-US"/>
          </a:p>
          <a:p>
            <a:pPr lvl="1">
              <a:lnSpc>
                <a:spcPct val="90000"/>
              </a:lnSpc>
              <a:buFontTx/>
              <a:buNone/>
            </a:pPr>
            <a:r>
              <a:rPr lang="en-US"/>
              <a:t>              </a:t>
            </a:r>
          </a:p>
        </p:txBody>
      </p:sp>
      <p:pic>
        <p:nvPicPr>
          <p:cNvPr id="595972" name="Picture 4" descr="syrup1"/>
          <p:cNvPicPr>
            <a:picLocks noChangeAspect="1" noChangeArrowheads="1"/>
          </p:cNvPicPr>
          <p:nvPr/>
        </p:nvPicPr>
        <p:blipFill>
          <a:blip r:embed="rId3" cstate="print"/>
          <a:srcRect/>
          <a:stretch>
            <a:fillRect/>
          </a:stretch>
        </p:blipFill>
        <p:spPr bwMode="auto">
          <a:xfrm>
            <a:off x="6172200" y="3124200"/>
            <a:ext cx="2330450" cy="1749425"/>
          </a:xfrm>
          <a:prstGeom prst="rect">
            <a:avLst/>
          </a:prstGeom>
          <a:noFill/>
        </p:spPr>
      </p:pic>
      <p:pic>
        <p:nvPicPr>
          <p:cNvPr id="595973" name="Picture 5" descr="005Dali-PersistenceOfMemory"/>
          <p:cNvPicPr>
            <a:picLocks noChangeAspect="1" noChangeArrowheads="1"/>
          </p:cNvPicPr>
          <p:nvPr/>
        </p:nvPicPr>
        <p:blipFill>
          <a:blip r:embed="rId4" cstate="print"/>
          <a:srcRect/>
          <a:stretch>
            <a:fillRect/>
          </a:stretch>
        </p:blipFill>
        <p:spPr bwMode="auto">
          <a:xfrm>
            <a:off x="6172200" y="1295400"/>
            <a:ext cx="2339975" cy="1755775"/>
          </a:xfrm>
          <a:prstGeom prst="rect">
            <a:avLst/>
          </a:prstGeom>
          <a:noFill/>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p:txBody>
          <a:bodyPr/>
          <a:lstStyle/>
          <a:p>
            <a:r>
              <a:rPr lang="en-US"/>
              <a:t>Profiles in Courage Award</a:t>
            </a:r>
          </a:p>
        </p:txBody>
      </p:sp>
      <p:sp>
        <p:nvSpPr>
          <p:cNvPr id="162819" name="Rectangle 3"/>
          <p:cNvSpPr>
            <a:spLocks noGrp="1" noChangeArrowheads="1"/>
          </p:cNvSpPr>
          <p:nvPr>
            <p:ph type="body" idx="1"/>
          </p:nvPr>
        </p:nvSpPr>
        <p:spPr>
          <a:xfrm>
            <a:off x="76200" y="1752600"/>
            <a:ext cx="4953000" cy="5105400"/>
          </a:xfrm>
        </p:spPr>
        <p:txBody>
          <a:bodyPr/>
          <a:lstStyle/>
          <a:p>
            <a:pPr>
              <a:buFontTx/>
              <a:buNone/>
            </a:pPr>
            <a:r>
              <a:rPr lang="en-US" i="1"/>
              <a:t>	In whatever arena of life one may meet the challenge of </a:t>
            </a:r>
            <a:r>
              <a:rPr lang="en-US" b="1" i="1"/>
              <a:t>courage</a:t>
            </a:r>
            <a:r>
              <a:rPr lang="en-US" i="1"/>
              <a:t>… each…must decide for himself the course he will follow….</a:t>
            </a:r>
            <a:r>
              <a:rPr lang="en-US"/>
              <a:t> </a:t>
            </a:r>
          </a:p>
          <a:p>
            <a:pPr algn="r">
              <a:buFontTx/>
              <a:buNone/>
            </a:pPr>
            <a:r>
              <a:rPr lang="en-US"/>
              <a:t>		—John F. Kennedy </a:t>
            </a:r>
          </a:p>
          <a:p>
            <a:pPr algn="r">
              <a:buFontTx/>
              <a:buNone/>
            </a:pPr>
            <a:r>
              <a:rPr lang="en-US" i="1"/>
              <a:t>		Profiles in Courage</a:t>
            </a:r>
            <a:r>
              <a:rPr lang="en-US"/>
              <a:t> </a:t>
            </a:r>
          </a:p>
        </p:txBody>
      </p:sp>
      <p:pic>
        <p:nvPicPr>
          <p:cNvPr id="162820" name="Picture 4" descr="kennedy30"/>
          <p:cNvPicPr>
            <a:picLocks noChangeAspect="1" noChangeArrowheads="1"/>
          </p:cNvPicPr>
          <p:nvPr/>
        </p:nvPicPr>
        <p:blipFill>
          <a:blip r:embed="rId3" cstate="print"/>
          <a:srcRect/>
          <a:stretch>
            <a:fillRect/>
          </a:stretch>
        </p:blipFill>
        <p:spPr bwMode="auto">
          <a:xfrm>
            <a:off x="5257800" y="1676400"/>
            <a:ext cx="3427413" cy="5013325"/>
          </a:xfrm>
          <a:prstGeom prst="rect">
            <a:avLst/>
          </a:prstGeom>
          <a:noFill/>
        </p:spPr>
      </p:pic>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018" name="Rectangle 2"/>
          <p:cNvSpPr>
            <a:spLocks noGrp="1" noChangeArrowheads="1"/>
          </p:cNvSpPr>
          <p:nvPr>
            <p:ph type="title"/>
          </p:nvPr>
        </p:nvSpPr>
        <p:spPr>
          <a:xfrm>
            <a:off x="0" y="152400"/>
            <a:ext cx="9144000" cy="1143000"/>
          </a:xfrm>
        </p:spPr>
        <p:txBody>
          <a:bodyPr/>
          <a:lstStyle/>
          <a:p>
            <a:r>
              <a:rPr lang="en-US" sz="2400"/>
              <a:t>The Optical-Mechanical Theory can be Tested and Falsified by Comparing the Impulse Needed to Accelerate an Electron to a given Velocity at Different Temperatures</a:t>
            </a:r>
            <a:r>
              <a:rPr lang="en-US" sz="2800"/>
              <a:t> </a:t>
            </a:r>
          </a:p>
        </p:txBody>
      </p:sp>
      <p:sp>
        <p:nvSpPr>
          <p:cNvPr id="598019" name="Rectangle 3"/>
          <p:cNvSpPr>
            <a:spLocks noGrp="1" noChangeArrowheads="1"/>
          </p:cNvSpPr>
          <p:nvPr>
            <p:ph type="body" sz="half" idx="1"/>
          </p:nvPr>
        </p:nvSpPr>
        <p:spPr/>
        <p:txBody>
          <a:bodyPr/>
          <a:lstStyle/>
          <a:p>
            <a:pPr>
              <a:buFontTx/>
              <a:buNone/>
            </a:pPr>
            <a:r>
              <a:rPr lang="en-US" sz="2800"/>
              <a:t> </a:t>
            </a:r>
          </a:p>
        </p:txBody>
      </p:sp>
      <p:graphicFrame>
        <p:nvGraphicFramePr>
          <p:cNvPr id="598020" name="Object 4"/>
          <p:cNvGraphicFramePr>
            <a:graphicFrameLocks noGrp="1" noChangeAspect="1"/>
          </p:cNvGraphicFramePr>
          <p:nvPr>
            <p:ph sz="quarter" idx="3"/>
          </p:nvPr>
        </p:nvGraphicFramePr>
        <p:xfrm>
          <a:off x="1285875" y="1590675"/>
          <a:ext cx="6791325" cy="5038725"/>
        </p:xfrm>
        <a:graphic>
          <a:graphicData uri="http://schemas.openxmlformats.org/presentationml/2006/ole">
            <mc:AlternateContent xmlns:mc="http://schemas.openxmlformats.org/markup-compatibility/2006">
              <mc:Choice xmlns:v="urn:schemas-microsoft-com:vml" Requires="v">
                <p:oleObj spid="_x0000_s598021" name="Chart" r:id="rId5" imgW="7170420" imgH="5318638" progId="Excel.Chart.8">
                  <p:embed/>
                </p:oleObj>
              </mc:Choice>
              <mc:Fallback>
                <p:oleObj name="Chart" r:id="rId5" imgW="7170420" imgH="5318638" progId="Excel.Chart.8">
                  <p:embed/>
                  <p:pic>
                    <p:nvPicPr>
                      <p:cNvPr id="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85875" y="1590675"/>
                        <a:ext cx="6791325" cy="5038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7586" name="Rectangle 2"/>
          <p:cNvSpPr>
            <a:spLocks noGrp="1" noChangeArrowheads="1"/>
          </p:cNvSpPr>
          <p:nvPr>
            <p:ph type="title"/>
          </p:nvPr>
        </p:nvSpPr>
        <p:spPr/>
        <p:txBody>
          <a:bodyPr/>
          <a:lstStyle/>
          <a:p>
            <a:r>
              <a:rPr lang="en-US" sz="4000"/>
              <a:t>We have so much to learn from cells!</a:t>
            </a:r>
          </a:p>
        </p:txBody>
      </p:sp>
      <p:sp>
        <p:nvSpPr>
          <p:cNvPr id="707587" name="Rectangle 3"/>
          <p:cNvSpPr>
            <a:spLocks noGrp="1" noChangeArrowheads="1"/>
          </p:cNvSpPr>
          <p:nvPr>
            <p:ph type="body" idx="1"/>
          </p:nvPr>
        </p:nvSpPr>
        <p:spPr>
          <a:xfrm>
            <a:off x="304800" y="2590800"/>
            <a:ext cx="4267200" cy="3992563"/>
          </a:xfrm>
        </p:spPr>
        <p:txBody>
          <a:bodyPr/>
          <a:lstStyle/>
          <a:p>
            <a:pPr>
              <a:buFontTx/>
              <a:buNone/>
            </a:pPr>
            <a:r>
              <a:rPr lang="en-US"/>
              <a:t>	The possibility of: </a:t>
            </a:r>
          </a:p>
          <a:p>
            <a:pPr lvl="1"/>
            <a:r>
              <a:rPr lang="en-US"/>
              <a:t>“new physics” </a:t>
            </a:r>
          </a:p>
          <a:p>
            <a:pPr lvl="1"/>
            <a:r>
              <a:rPr lang="en-US"/>
              <a:t>“new physiology”</a:t>
            </a:r>
          </a:p>
          <a:p>
            <a:pPr lvl="1"/>
            <a:r>
              <a:rPr lang="en-US"/>
              <a:t>and the chance to treat “free will” scientifically.</a:t>
            </a:r>
          </a:p>
        </p:txBody>
      </p:sp>
      <p:pic>
        <p:nvPicPr>
          <p:cNvPr id="707589" name="Picture 5" descr="Medicare%2520Medicaid%2520Demos"/>
          <p:cNvPicPr>
            <a:picLocks noChangeAspect="1" noChangeArrowheads="1"/>
          </p:cNvPicPr>
          <p:nvPr/>
        </p:nvPicPr>
        <p:blipFill>
          <a:blip r:embed="rId3" cstate="print"/>
          <a:srcRect/>
          <a:stretch>
            <a:fillRect/>
          </a:stretch>
        </p:blipFill>
        <p:spPr bwMode="auto">
          <a:xfrm>
            <a:off x="4433888" y="2008188"/>
            <a:ext cx="4405312" cy="4392612"/>
          </a:xfrm>
          <a:prstGeom prst="rect">
            <a:avLst/>
          </a:prstGeom>
          <a:noFill/>
        </p:spPr>
      </p:pic>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9938" name="Rectangle 2"/>
          <p:cNvSpPr>
            <a:spLocks noGrp="1" noChangeArrowheads="1"/>
          </p:cNvSpPr>
          <p:nvPr>
            <p:ph type="title"/>
          </p:nvPr>
        </p:nvSpPr>
        <p:spPr>
          <a:xfrm>
            <a:off x="457200" y="76200"/>
            <a:ext cx="8229600" cy="1143000"/>
          </a:xfrm>
        </p:spPr>
        <p:txBody>
          <a:bodyPr/>
          <a:lstStyle/>
          <a:p>
            <a:r>
              <a:rPr lang="en-US"/>
              <a:t>Science and Free Will</a:t>
            </a:r>
          </a:p>
        </p:txBody>
      </p:sp>
      <p:sp>
        <p:nvSpPr>
          <p:cNvPr id="679939" name="Rectangle 3"/>
          <p:cNvSpPr>
            <a:spLocks noGrp="1" noChangeArrowheads="1"/>
          </p:cNvSpPr>
          <p:nvPr>
            <p:ph type="body" idx="1"/>
          </p:nvPr>
        </p:nvSpPr>
        <p:spPr>
          <a:xfrm>
            <a:off x="457200" y="1219200"/>
            <a:ext cx="8229600" cy="5257800"/>
          </a:xfrm>
        </p:spPr>
        <p:txBody>
          <a:bodyPr/>
          <a:lstStyle/>
          <a:p>
            <a:pPr>
              <a:lnSpc>
                <a:spcPct val="80000"/>
              </a:lnSpc>
            </a:pPr>
            <a:r>
              <a:rPr lang="en-US" sz="2800"/>
              <a:t>By combining the power of numbers, knowing the history of how concepts evolved, being able to see the spatiotemporal organization of cellular structures, it is easy for me to reconcile causality and free will.</a:t>
            </a:r>
          </a:p>
          <a:p>
            <a:pPr>
              <a:lnSpc>
                <a:spcPct val="80000"/>
              </a:lnSpc>
            </a:pPr>
            <a:r>
              <a:rPr lang="en-US" sz="2800"/>
              <a:t>First Law of Thermodynamics has evolved over the past century as new forms of energy were discovered (e.g. electrical and magnetic energy, and the energy that holds protons together in a nucleus and confines quarks). It is possible that the “energy of free will” will be added to the First Law in the future. </a:t>
            </a:r>
          </a:p>
          <a:p>
            <a:pPr>
              <a:lnSpc>
                <a:spcPct val="80000"/>
              </a:lnSpc>
            </a:pPr>
            <a:endParaRPr lang="en-US" sz="2800"/>
          </a:p>
          <a:p>
            <a:pPr lvl="1">
              <a:lnSpc>
                <a:spcPct val="80000"/>
              </a:lnSpc>
              <a:buFontTx/>
              <a:buNone/>
            </a:pPr>
            <a:r>
              <a:rPr lang="en-US" sz="2400"/>
              <a:t>				dU = TdS - pdV + XdY + … +  </a:t>
            </a:r>
          </a:p>
        </p:txBody>
      </p:sp>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5538" name="Rectangle 2"/>
          <p:cNvSpPr>
            <a:spLocks noGrp="1" noChangeArrowheads="1"/>
          </p:cNvSpPr>
          <p:nvPr>
            <p:ph type="title"/>
          </p:nvPr>
        </p:nvSpPr>
        <p:spPr>
          <a:xfrm>
            <a:off x="457200" y="0"/>
            <a:ext cx="8229600" cy="1143000"/>
          </a:xfrm>
        </p:spPr>
        <p:txBody>
          <a:bodyPr/>
          <a:lstStyle/>
          <a:p>
            <a:r>
              <a:rPr lang="en-US"/>
              <a:t>Science and Free Will</a:t>
            </a:r>
          </a:p>
        </p:txBody>
      </p:sp>
      <p:sp>
        <p:nvSpPr>
          <p:cNvPr id="705539" name="Rectangle 3"/>
          <p:cNvSpPr>
            <a:spLocks noGrp="1" noChangeArrowheads="1"/>
          </p:cNvSpPr>
          <p:nvPr>
            <p:ph type="body" idx="1"/>
          </p:nvPr>
        </p:nvSpPr>
        <p:spPr>
          <a:xfrm>
            <a:off x="0" y="1600200"/>
            <a:ext cx="5257800" cy="5105400"/>
          </a:xfrm>
        </p:spPr>
        <p:txBody>
          <a:bodyPr/>
          <a:lstStyle/>
          <a:p>
            <a:pPr>
              <a:lnSpc>
                <a:spcPct val="80000"/>
              </a:lnSpc>
            </a:pPr>
            <a:r>
              <a:rPr lang="en-US" sz="2800"/>
              <a:t>I believe that we can exercise and develop our neurons to transform food energy into “free will energy”, which acts locally (100 nm range) and at levels of about 10</a:t>
            </a:r>
            <a:r>
              <a:rPr lang="en-US" sz="2800" baseline="30000"/>
              <a:t>-20</a:t>
            </a:r>
            <a:r>
              <a:rPr lang="en-US" sz="2800"/>
              <a:t> - 10</a:t>
            </a:r>
            <a:r>
              <a:rPr lang="en-US" sz="2800" baseline="30000"/>
              <a:t>-19</a:t>
            </a:r>
            <a:r>
              <a:rPr lang="en-US" sz="2800"/>
              <a:t> J. </a:t>
            </a:r>
          </a:p>
          <a:p>
            <a:pPr>
              <a:lnSpc>
                <a:spcPct val="80000"/>
              </a:lnSpc>
            </a:pPr>
            <a:r>
              <a:rPr lang="en-US" sz="2800"/>
              <a:t>Perhaps “free will energy” could modify a calcium channel in the presynaptic neuron or modify a receptor in the postsynaptic neuron and cause us to do or not do something (e.g. something that takes courage). </a:t>
            </a:r>
          </a:p>
        </p:txBody>
      </p:sp>
      <p:pic>
        <p:nvPicPr>
          <p:cNvPr id="705540" name="Picture 4" descr="cleft"/>
          <p:cNvPicPr>
            <a:picLocks noChangeAspect="1" noChangeArrowheads="1"/>
          </p:cNvPicPr>
          <p:nvPr/>
        </p:nvPicPr>
        <p:blipFill>
          <a:blip r:embed="rId3" cstate="print"/>
          <a:srcRect/>
          <a:stretch>
            <a:fillRect/>
          </a:stretch>
        </p:blipFill>
        <p:spPr bwMode="auto">
          <a:xfrm>
            <a:off x="5329238" y="2133600"/>
            <a:ext cx="3738562" cy="3738563"/>
          </a:xfrm>
          <a:prstGeom prst="rect">
            <a:avLst/>
          </a:prstGeom>
          <a:noFill/>
        </p:spPr>
      </p:pic>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4034" name="Rectangle 2"/>
          <p:cNvSpPr>
            <a:spLocks noGrp="1" noChangeArrowheads="1"/>
          </p:cNvSpPr>
          <p:nvPr>
            <p:ph type="title"/>
          </p:nvPr>
        </p:nvSpPr>
        <p:spPr>
          <a:xfrm>
            <a:off x="457200" y="152400"/>
            <a:ext cx="8229600" cy="1143000"/>
          </a:xfrm>
        </p:spPr>
        <p:txBody>
          <a:bodyPr/>
          <a:lstStyle/>
          <a:p>
            <a:r>
              <a:rPr lang="en-US"/>
              <a:t>Zorba the Greek</a:t>
            </a:r>
          </a:p>
        </p:txBody>
      </p:sp>
      <p:sp>
        <p:nvSpPr>
          <p:cNvPr id="684035" name="Rectangle 3"/>
          <p:cNvSpPr>
            <a:spLocks noGrp="1" noChangeArrowheads="1"/>
          </p:cNvSpPr>
          <p:nvPr>
            <p:ph type="body" idx="1"/>
          </p:nvPr>
        </p:nvSpPr>
        <p:spPr>
          <a:xfrm>
            <a:off x="228600" y="5562600"/>
            <a:ext cx="8686800" cy="1143000"/>
          </a:xfrm>
        </p:spPr>
        <p:txBody>
          <a:bodyPr/>
          <a:lstStyle/>
          <a:p>
            <a:pPr>
              <a:buFontTx/>
              <a:buNone/>
            </a:pPr>
            <a:r>
              <a:rPr lang="en-US"/>
              <a:t>	It may be that we can choose to convert our food into fat, work, or spirit.</a:t>
            </a:r>
          </a:p>
        </p:txBody>
      </p:sp>
      <p:pic>
        <p:nvPicPr>
          <p:cNvPr id="684036" name="Picture 4" descr="Zorba-the-Greek"/>
          <p:cNvPicPr>
            <a:picLocks noChangeAspect="1" noChangeArrowheads="1"/>
          </p:cNvPicPr>
          <p:nvPr/>
        </p:nvPicPr>
        <p:blipFill>
          <a:blip r:embed="rId3" cstate="print"/>
          <a:srcRect/>
          <a:stretch>
            <a:fillRect/>
          </a:stretch>
        </p:blipFill>
        <p:spPr bwMode="auto">
          <a:xfrm>
            <a:off x="1676400" y="1216025"/>
            <a:ext cx="5832475" cy="4117975"/>
          </a:xfrm>
          <a:prstGeom prst="rect">
            <a:avLst/>
          </a:prstGeom>
          <a:noFill/>
        </p:spPr>
      </p:pic>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0" y="274638"/>
            <a:ext cx="9144000" cy="1143000"/>
          </a:xfrm>
        </p:spPr>
        <p:txBody>
          <a:bodyPr/>
          <a:lstStyle/>
          <a:p>
            <a:r>
              <a:rPr lang="en-US" sz="3200"/>
              <a:t>On Your Journey through the Cell, the Basic Unit of Life, Pay no Attention to the Artificial Boundaries Established by the Establishment</a:t>
            </a:r>
          </a:p>
        </p:txBody>
      </p:sp>
      <p:sp>
        <p:nvSpPr>
          <p:cNvPr id="26627" name="Rectangle 3"/>
          <p:cNvSpPr>
            <a:spLocks noGrp="1" noChangeArrowheads="1"/>
          </p:cNvSpPr>
          <p:nvPr>
            <p:ph type="body" idx="1"/>
          </p:nvPr>
        </p:nvSpPr>
        <p:spPr>
          <a:xfrm>
            <a:off x="304800" y="2133600"/>
            <a:ext cx="4114800" cy="4525963"/>
          </a:xfrm>
        </p:spPr>
        <p:txBody>
          <a:bodyPr/>
          <a:lstStyle/>
          <a:p>
            <a:pPr>
              <a:lnSpc>
                <a:spcPct val="90000"/>
              </a:lnSpc>
              <a:buFontTx/>
              <a:buNone/>
            </a:pPr>
            <a:r>
              <a:rPr lang="en-US" sz="2800"/>
              <a:t>	So be yourself, trust yourself, be an explorer or a tourist, but either way, take responsibility for your assumptions, your conclusions and your actions. I look forward to hearing your views, and your criticisms of mine. </a:t>
            </a:r>
          </a:p>
        </p:txBody>
      </p:sp>
      <p:pic>
        <p:nvPicPr>
          <p:cNvPr id="26629" name="Picture 5" descr="Be_Yourself"/>
          <p:cNvPicPr>
            <a:picLocks noChangeAspect="1" noChangeArrowheads="1"/>
          </p:cNvPicPr>
          <p:nvPr/>
        </p:nvPicPr>
        <p:blipFill>
          <a:blip r:embed="rId3" cstate="print"/>
          <a:srcRect/>
          <a:stretch>
            <a:fillRect/>
          </a:stretch>
        </p:blipFill>
        <p:spPr bwMode="auto">
          <a:xfrm>
            <a:off x="4495800" y="2133600"/>
            <a:ext cx="4295775" cy="4295775"/>
          </a:xfrm>
          <a:prstGeom prst="rect">
            <a:avLst/>
          </a:prstGeom>
          <a:noFill/>
        </p:spPr>
      </p:pic>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a:xfrm>
            <a:off x="457200" y="0"/>
            <a:ext cx="8229600" cy="1143000"/>
          </a:xfrm>
        </p:spPr>
        <p:txBody>
          <a:bodyPr/>
          <a:lstStyle/>
          <a:p>
            <a:r>
              <a:rPr lang="en-US"/>
              <a:t>The End</a:t>
            </a:r>
          </a:p>
        </p:txBody>
      </p:sp>
      <p:sp>
        <p:nvSpPr>
          <p:cNvPr id="119811" name="Rectangle 3"/>
          <p:cNvSpPr>
            <a:spLocks noGrp="1" noChangeArrowheads="1"/>
          </p:cNvSpPr>
          <p:nvPr>
            <p:ph type="body" idx="1"/>
          </p:nvPr>
        </p:nvSpPr>
        <p:spPr>
          <a:xfrm>
            <a:off x="0" y="1447800"/>
            <a:ext cx="5867400" cy="5029200"/>
          </a:xfrm>
        </p:spPr>
        <p:txBody>
          <a:bodyPr/>
          <a:lstStyle/>
          <a:p>
            <a:pPr>
              <a:lnSpc>
                <a:spcPct val="80000"/>
              </a:lnSpc>
              <a:buFontTx/>
              <a:buNone/>
            </a:pPr>
            <a:r>
              <a:rPr lang="en-US" sz="2400"/>
              <a:t>	I will close this book with the words Matthias Schleiden (1853) used to conclude his beautiful book, </a:t>
            </a:r>
            <a:r>
              <a:rPr lang="en-US" sz="2400" i="1"/>
              <a:t>Poetry of the Vegetable World</a:t>
            </a:r>
            <a:r>
              <a:rPr lang="en-US" sz="2400"/>
              <a:t>. </a:t>
            </a:r>
          </a:p>
          <a:p>
            <a:pPr>
              <a:lnSpc>
                <a:spcPct val="80000"/>
              </a:lnSpc>
              <a:buFontTx/>
              <a:buNone/>
            </a:pPr>
            <a:endParaRPr lang="en-US" sz="2400"/>
          </a:p>
          <a:p>
            <a:pPr>
              <a:lnSpc>
                <a:spcPct val="80000"/>
              </a:lnSpc>
              <a:buFontTx/>
              <a:buNone/>
            </a:pPr>
            <a:r>
              <a:rPr lang="en-US" sz="2400"/>
              <a:t>	“A gentle sound trembles through the fragrant evening air. The bell of the native village calls him home, returned after restless travel over the great God’s World, after rich impressions, exciting adventures, pressing hardships, and strange delights, back to rest, to that, which, in spite of all intervening things, he never does nor can forget, the paradise of childhood, the house of his parents, his mothers Arms.”</a:t>
            </a:r>
          </a:p>
        </p:txBody>
      </p:sp>
      <p:pic>
        <p:nvPicPr>
          <p:cNvPr id="119813" name="Picture 5" descr="cover"/>
          <p:cNvPicPr>
            <a:picLocks noChangeAspect="1" noChangeArrowheads="1"/>
          </p:cNvPicPr>
          <p:nvPr/>
        </p:nvPicPr>
        <p:blipFill>
          <a:blip r:embed="rId4" cstate="print"/>
          <a:srcRect/>
          <a:stretch>
            <a:fillRect/>
          </a:stretch>
        </p:blipFill>
        <p:spPr bwMode="auto">
          <a:xfrm>
            <a:off x="5867400" y="1524000"/>
            <a:ext cx="3143250" cy="4762500"/>
          </a:xfrm>
          <a:prstGeom prst="rect">
            <a:avLst/>
          </a:prstGeom>
          <a:noFill/>
        </p:spPr>
      </p:pic>
      <p:pic>
        <p:nvPicPr>
          <p:cNvPr id="119814" name="03 Time After Time.wma">
            <a:hlinkClick r:id="" action="ppaction://media"/>
          </p:cNvPr>
          <p:cNvPicPr>
            <a:picLocks noRot="1" noChangeAspect="1" noChangeArrowheads="1"/>
          </p:cNvPicPr>
          <p:nvPr>
            <a:audioFile r:link="rId1"/>
          </p:nvPr>
        </p:nvPicPr>
        <p:blipFill>
          <a:blip r:embed="rId5" cstate="print"/>
          <a:srcRect/>
          <a:stretch>
            <a:fillRect/>
          </a:stretch>
        </p:blipFill>
        <p:spPr bwMode="auto">
          <a:xfrm>
            <a:off x="8686800" y="6400800"/>
            <a:ext cx="244475" cy="24447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98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11981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3858" name="Rectangle 2"/>
          <p:cNvSpPr>
            <a:spLocks noGrp="1" noChangeArrowheads="1"/>
          </p:cNvSpPr>
          <p:nvPr>
            <p:ph type="title"/>
          </p:nvPr>
        </p:nvSpPr>
        <p:spPr>
          <a:xfrm>
            <a:off x="0" y="152400"/>
            <a:ext cx="9144000" cy="1143000"/>
          </a:xfrm>
        </p:spPr>
        <p:txBody>
          <a:bodyPr/>
          <a:lstStyle/>
          <a:p>
            <a:r>
              <a:rPr lang="en-US" sz="4000"/>
              <a:t>A Profile in Courage</a:t>
            </a:r>
            <a:r>
              <a:rPr lang="en-US" sz="3600"/>
              <a:t> </a:t>
            </a:r>
          </a:p>
        </p:txBody>
      </p:sp>
      <p:sp>
        <p:nvSpPr>
          <p:cNvPr id="633859" name="Rectangle 3"/>
          <p:cNvSpPr>
            <a:spLocks noGrp="1" noChangeArrowheads="1"/>
          </p:cNvSpPr>
          <p:nvPr>
            <p:ph type="body" idx="1"/>
          </p:nvPr>
        </p:nvSpPr>
        <p:spPr>
          <a:xfrm>
            <a:off x="2743200" y="1371600"/>
            <a:ext cx="4038600" cy="5257800"/>
          </a:xfrm>
        </p:spPr>
        <p:txBody>
          <a:bodyPr/>
          <a:lstStyle/>
          <a:p>
            <a:pPr>
              <a:lnSpc>
                <a:spcPct val="90000"/>
              </a:lnSpc>
            </a:pPr>
            <a:r>
              <a:rPr lang="en-US" sz="2400"/>
              <a:t>Albert Szent-Gyorgyi, a biochemist who won the Nobel Prize for isolating vitamin C from Hungarian peppers, risked his life to help Hans Krebs and other Jews escape from Nazi Germany.</a:t>
            </a:r>
          </a:p>
          <a:p>
            <a:pPr>
              <a:lnSpc>
                <a:spcPct val="90000"/>
              </a:lnSpc>
            </a:pPr>
            <a:r>
              <a:rPr lang="en-US" sz="2400"/>
              <a:t>As a result of his anti-Nazi activities, Hitler personally instructed the Gestapo to capture Szent-Gyorgyi </a:t>
            </a:r>
            <a:r>
              <a:rPr lang="en-US" sz="2400" i="1"/>
              <a:t>“so that the world will know how such a Schweinhund should be dealt with.”</a:t>
            </a:r>
          </a:p>
        </p:txBody>
      </p:sp>
      <p:pic>
        <p:nvPicPr>
          <p:cNvPr id="633860" name="Picture 4" descr="szent_gyorgyi_2"/>
          <p:cNvPicPr>
            <a:picLocks noChangeAspect="1" noChangeArrowheads="1"/>
          </p:cNvPicPr>
          <p:nvPr/>
        </p:nvPicPr>
        <p:blipFill>
          <a:blip r:embed="rId3" cstate="print"/>
          <a:srcRect/>
          <a:stretch>
            <a:fillRect/>
          </a:stretch>
        </p:blipFill>
        <p:spPr bwMode="auto">
          <a:xfrm>
            <a:off x="0" y="2209800"/>
            <a:ext cx="2806700" cy="3046413"/>
          </a:xfrm>
          <a:prstGeom prst="rect">
            <a:avLst/>
          </a:prstGeom>
          <a:noFill/>
        </p:spPr>
      </p:pic>
      <p:pic>
        <p:nvPicPr>
          <p:cNvPr id="633861" name="Picture 5"/>
          <p:cNvPicPr>
            <a:picLocks noChangeAspect="1" noChangeArrowheads="1"/>
          </p:cNvPicPr>
          <p:nvPr/>
        </p:nvPicPr>
        <p:blipFill>
          <a:blip r:embed="rId4" cstate="print"/>
          <a:srcRect/>
          <a:stretch>
            <a:fillRect/>
          </a:stretch>
        </p:blipFill>
        <p:spPr bwMode="auto">
          <a:xfrm>
            <a:off x="6708775" y="1828800"/>
            <a:ext cx="2359025" cy="3983038"/>
          </a:xfrm>
          <a:prstGeom prst="rect">
            <a:avLst/>
          </a:prstGeom>
          <a:noFill/>
          <a:ln w="9525">
            <a:noFill/>
            <a:miter lim="800000"/>
            <a:headEnd/>
            <a:tailEnd/>
          </a:ln>
          <a:effectLst/>
        </p:spPr>
      </p:pic>
      <p:sp>
        <p:nvSpPr>
          <p:cNvPr id="633862" name="Text Box 6"/>
          <p:cNvSpPr txBox="1">
            <a:spLocks noChangeArrowheads="1"/>
          </p:cNvSpPr>
          <p:nvPr/>
        </p:nvSpPr>
        <p:spPr bwMode="auto">
          <a:xfrm>
            <a:off x="212725" y="5334000"/>
            <a:ext cx="2292350" cy="366713"/>
          </a:xfrm>
          <a:prstGeom prst="rect">
            <a:avLst/>
          </a:prstGeom>
          <a:noFill/>
          <a:ln w="9525">
            <a:noFill/>
            <a:miter lim="800000"/>
            <a:headEnd/>
            <a:tailEnd/>
          </a:ln>
          <a:effectLst/>
        </p:spPr>
        <p:txBody>
          <a:bodyPr wrap="none">
            <a:spAutoFit/>
          </a:bodyPr>
          <a:lstStyle/>
          <a:p>
            <a:r>
              <a:rPr lang="en-US"/>
              <a:t>Albert Szent-Gyorgyi</a:t>
            </a:r>
          </a:p>
        </p:txBody>
      </p:sp>
      <p:sp>
        <p:nvSpPr>
          <p:cNvPr id="633863" name="Text Box 7"/>
          <p:cNvSpPr txBox="1">
            <a:spLocks noChangeArrowheads="1"/>
          </p:cNvSpPr>
          <p:nvPr/>
        </p:nvSpPr>
        <p:spPr bwMode="auto">
          <a:xfrm>
            <a:off x="7239000" y="5805488"/>
            <a:ext cx="1377950" cy="366712"/>
          </a:xfrm>
          <a:prstGeom prst="rect">
            <a:avLst/>
          </a:prstGeom>
          <a:noFill/>
          <a:ln w="9525">
            <a:noFill/>
            <a:miter lim="800000"/>
            <a:headEnd/>
            <a:tailEnd/>
          </a:ln>
          <a:effectLst/>
        </p:spPr>
        <p:txBody>
          <a:bodyPr wrap="none">
            <a:spAutoFit/>
          </a:bodyPr>
          <a:lstStyle/>
          <a:p>
            <a:r>
              <a:rPr lang="en-US"/>
              <a:t>Hans Krebs</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3730" name="Rectangle 2"/>
          <p:cNvSpPr>
            <a:spLocks noGrp="1" noChangeArrowheads="1"/>
          </p:cNvSpPr>
          <p:nvPr>
            <p:ph type="title"/>
          </p:nvPr>
        </p:nvSpPr>
        <p:spPr/>
        <p:txBody>
          <a:bodyPr/>
          <a:lstStyle/>
          <a:p>
            <a:r>
              <a:rPr lang="en-US"/>
              <a:t>A Profile in Courage </a:t>
            </a:r>
          </a:p>
        </p:txBody>
      </p:sp>
      <p:sp>
        <p:nvSpPr>
          <p:cNvPr id="713731" name="Rectangle 3"/>
          <p:cNvSpPr>
            <a:spLocks noGrp="1" noChangeArrowheads="1"/>
          </p:cNvSpPr>
          <p:nvPr>
            <p:ph type="body" idx="1"/>
          </p:nvPr>
        </p:nvSpPr>
        <p:spPr/>
        <p:txBody>
          <a:bodyPr/>
          <a:lstStyle/>
          <a:p>
            <a:pPr>
              <a:buFontTx/>
              <a:buNone/>
            </a:pPr>
            <a:r>
              <a:rPr lang="en-US"/>
              <a:t>  </a:t>
            </a:r>
          </a:p>
        </p:txBody>
      </p:sp>
      <p:pic>
        <p:nvPicPr>
          <p:cNvPr id="713733" name="Picture 5" descr="werner-franke-514"/>
          <p:cNvPicPr>
            <a:picLocks noChangeAspect="1" noChangeArrowheads="1"/>
          </p:cNvPicPr>
          <p:nvPr/>
        </p:nvPicPr>
        <p:blipFill>
          <a:blip r:embed="rId3" cstate="print"/>
          <a:srcRect/>
          <a:stretch>
            <a:fillRect/>
          </a:stretch>
        </p:blipFill>
        <p:spPr bwMode="auto">
          <a:xfrm>
            <a:off x="3810000" y="1981200"/>
            <a:ext cx="4895850" cy="2828925"/>
          </a:xfrm>
          <a:prstGeom prst="rect">
            <a:avLst/>
          </a:prstGeom>
          <a:noFill/>
        </p:spPr>
      </p:pic>
      <p:pic>
        <p:nvPicPr>
          <p:cNvPr id="713735" name="Picture 7" descr="9780312269777"/>
          <p:cNvPicPr>
            <a:picLocks noChangeAspect="1" noChangeArrowheads="1"/>
          </p:cNvPicPr>
          <p:nvPr/>
        </p:nvPicPr>
        <p:blipFill>
          <a:blip r:embed="rId4" cstate="print"/>
          <a:srcRect/>
          <a:stretch>
            <a:fillRect/>
          </a:stretch>
        </p:blipFill>
        <p:spPr bwMode="auto">
          <a:xfrm>
            <a:off x="304800" y="1600200"/>
            <a:ext cx="3190875" cy="4762500"/>
          </a:xfrm>
          <a:prstGeom prst="rect">
            <a:avLst/>
          </a:prstGeom>
          <a:noFill/>
        </p:spPr>
      </p:pic>
      <p:sp>
        <p:nvSpPr>
          <p:cNvPr id="713736" name="Text Box 8"/>
          <p:cNvSpPr txBox="1">
            <a:spLocks noChangeArrowheads="1"/>
          </p:cNvSpPr>
          <p:nvPr/>
        </p:nvSpPr>
        <p:spPr bwMode="auto">
          <a:xfrm>
            <a:off x="3733800" y="4876800"/>
            <a:ext cx="4953000" cy="1917700"/>
          </a:xfrm>
          <a:prstGeom prst="rect">
            <a:avLst/>
          </a:prstGeom>
          <a:noFill/>
          <a:ln w="9525">
            <a:noFill/>
            <a:miter lim="800000"/>
            <a:headEnd/>
            <a:tailEnd/>
          </a:ln>
          <a:effectLst/>
        </p:spPr>
        <p:txBody>
          <a:bodyPr>
            <a:spAutoFit/>
          </a:bodyPr>
          <a:lstStyle/>
          <a:p>
            <a:r>
              <a:rPr lang="en-US" sz="2400"/>
              <a:t>Plant and animal cell biologist Werner Franke exposed illegal East German steroid research and the illegal doping of athletes.</a:t>
            </a:r>
          </a:p>
          <a:p>
            <a:endParaRPr lang="en-US" sz="24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50" name="Rectangle 2"/>
          <p:cNvSpPr>
            <a:spLocks noGrp="1" noChangeArrowheads="1"/>
          </p:cNvSpPr>
          <p:nvPr>
            <p:ph type="title"/>
          </p:nvPr>
        </p:nvSpPr>
        <p:spPr/>
        <p:txBody>
          <a:bodyPr/>
          <a:lstStyle/>
          <a:p>
            <a:r>
              <a:rPr lang="en-US"/>
              <a:t> </a:t>
            </a:r>
          </a:p>
        </p:txBody>
      </p:sp>
      <p:sp>
        <p:nvSpPr>
          <p:cNvPr id="539651" name="Rectangle 3"/>
          <p:cNvSpPr>
            <a:spLocks noGrp="1" noChangeArrowheads="1"/>
          </p:cNvSpPr>
          <p:nvPr>
            <p:ph type="body" idx="1"/>
          </p:nvPr>
        </p:nvSpPr>
        <p:spPr>
          <a:xfrm>
            <a:off x="0" y="990600"/>
            <a:ext cx="4572000" cy="5135563"/>
          </a:xfrm>
        </p:spPr>
        <p:txBody>
          <a:bodyPr/>
          <a:lstStyle/>
          <a:p>
            <a:pPr>
              <a:buFontTx/>
              <a:buNone/>
            </a:pPr>
            <a:r>
              <a:rPr lang="en-US" i="1"/>
              <a:t>	“I get my best ideas while taking a bath. But with biology I have problems; I always have to jump out and look up a fact.”</a:t>
            </a:r>
          </a:p>
          <a:p>
            <a:pPr algn="r">
              <a:buFontTx/>
              <a:buNone/>
            </a:pPr>
            <a:r>
              <a:rPr lang="en-US" i="1"/>
              <a:t>—Leo Szilard</a:t>
            </a:r>
          </a:p>
        </p:txBody>
      </p:sp>
      <p:pic>
        <p:nvPicPr>
          <p:cNvPr id="539653" name="Picture 5" descr="(L-R) Albert Einstein and Leo Szilard reenacting the signing of their letter to President Roosevelt warning him that Germany may be building an atomic bomb."/>
          <p:cNvPicPr>
            <a:picLocks noChangeAspect="1" noChangeArrowheads="1"/>
          </p:cNvPicPr>
          <p:nvPr/>
        </p:nvPicPr>
        <p:blipFill>
          <a:blip r:embed="rId3" cstate="print"/>
          <a:srcRect/>
          <a:stretch>
            <a:fillRect/>
          </a:stretch>
        </p:blipFill>
        <p:spPr bwMode="auto">
          <a:xfrm>
            <a:off x="4724400" y="990600"/>
            <a:ext cx="3903663" cy="2955925"/>
          </a:xfrm>
          <a:prstGeom prst="rect">
            <a:avLst/>
          </a:prstGeom>
          <a:noFill/>
        </p:spPr>
      </p:pic>
      <p:pic>
        <p:nvPicPr>
          <p:cNvPr id="539654" name="Picture 6"/>
          <p:cNvPicPr>
            <a:picLocks noChangeAspect="1" noChangeArrowheads="1"/>
          </p:cNvPicPr>
          <p:nvPr/>
        </p:nvPicPr>
        <p:blipFill>
          <a:blip r:embed="rId4" cstate="print"/>
          <a:srcRect/>
          <a:stretch>
            <a:fillRect/>
          </a:stretch>
        </p:blipFill>
        <p:spPr bwMode="auto">
          <a:xfrm>
            <a:off x="6440488" y="4724400"/>
            <a:ext cx="2551112" cy="1133475"/>
          </a:xfrm>
          <a:prstGeom prst="rect">
            <a:avLst/>
          </a:prstGeom>
          <a:noFill/>
          <a:ln w="9525">
            <a:noFill/>
            <a:miter lim="800000"/>
            <a:headEnd/>
            <a:tailEnd/>
          </a:ln>
          <a:effectLst/>
        </p:spPr>
      </p:pic>
      <p:pic>
        <p:nvPicPr>
          <p:cNvPr id="539655" name="Picture 7" descr="patent"/>
          <p:cNvPicPr>
            <a:picLocks noChangeAspect="1" noChangeArrowheads="1"/>
          </p:cNvPicPr>
          <p:nvPr/>
        </p:nvPicPr>
        <p:blipFill>
          <a:blip r:embed="rId5" cstate="print"/>
          <a:srcRect/>
          <a:stretch>
            <a:fillRect/>
          </a:stretch>
        </p:blipFill>
        <p:spPr bwMode="auto">
          <a:xfrm>
            <a:off x="4792663" y="4114800"/>
            <a:ext cx="1608137" cy="2536825"/>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0834" name="Rectangle 2"/>
          <p:cNvSpPr>
            <a:spLocks noGrp="1" noChangeArrowheads="1"/>
          </p:cNvSpPr>
          <p:nvPr>
            <p:ph type="title"/>
          </p:nvPr>
        </p:nvSpPr>
        <p:spPr>
          <a:xfrm>
            <a:off x="0" y="381000"/>
            <a:ext cx="9144000" cy="1143000"/>
          </a:xfrm>
        </p:spPr>
        <p:txBody>
          <a:bodyPr/>
          <a:lstStyle/>
          <a:p>
            <a:r>
              <a:rPr lang="en-US" sz="4000"/>
              <a:t>  </a:t>
            </a:r>
          </a:p>
        </p:txBody>
      </p:sp>
      <p:sp>
        <p:nvSpPr>
          <p:cNvPr id="760835" name="Rectangle 3"/>
          <p:cNvSpPr>
            <a:spLocks noGrp="1" noChangeArrowheads="1"/>
          </p:cNvSpPr>
          <p:nvPr>
            <p:ph type="body" sz="half" idx="1"/>
          </p:nvPr>
        </p:nvSpPr>
        <p:spPr/>
        <p:txBody>
          <a:bodyPr/>
          <a:lstStyle/>
          <a:p>
            <a:pPr>
              <a:buFontTx/>
              <a:buNone/>
            </a:pPr>
            <a:r>
              <a:rPr lang="en-US" sz="2800"/>
              <a:t>  </a:t>
            </a:r>
          </a:p>
        </p:txBody>
      </p:sp>
      <p:sp>
        <p:nvSpPr>
          <p:cNvPr id="760837" name="Text Box 5"/>
          <p:cNvSpPr txBox="1">
            <a:spLocks noChangeArrowheads="1"/>
          </p:cNvSpPr>
          <p:nvPr/>
        </p:nvSpPr>
        <p:spPr bwMode="auto">
          <a:xfrm>
            <a:off x="5257800" y="6096000"/>
            <a:ext cx="3548063" cy="519113"/>
          </a:xfrm>
          <a:prstGeom prst="rect">
            <a:avLst/>
          </a:prstGeom>
          <a:noFill/>
          <a:ln w="9525">
            <a:noFill/>
            <a:miter lim="800000"/>
            <a:headEnd/>
            <a:tailEnd/>
          </a:ln>
          <a:effectLst/>
        </p:spPr>
        <p:txBody>
          <a:bodyPr wrap="none">
            <a:spAutoFit/>
          </a:bodyPr>
          <a:lstStyle/>
          <a:p>
            <a:r>
              <a:rPr lang="en-US" sz="2800">
                <a:solidFill>
                  <a:schemeClr val="bg1"/>
                </a:solidFill>
              </a:rPr>
              <a:t>…and yet they move.</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57200" y="228600"/>
            <a:ext cx="8229600" cy="1143000"/>
          </a:xfrm>
        </p:spPr>
        <p:txBody>
          <a:bodyPr/>
          <a:lstStyle/>
          <a:p>
            <a:r>
              <a:rPr lang="en-US"/>
              <a:t>The Power of Numbers</a:t>
            </a:r>
          </a:p>
        </p:txBody>
      </p:sp>
      <p:sp>
        <p:nvSpPr>
          <p:cNvPr id="33795" name="Rectangle 3"/>
          <p:cNvSpPr>
            <a:spLocks noGrp="1" noChangeArrowheads="1"/>
          </p:cNvSpPr>
          <p:nvPr>
            <p:ph type="body" idx="1"/>
          </p:nvPr>
        </p:nvSpPr>
        <p:spPr>
          <a:xfrm>
            <a:off x="381000" y="4800600"/>
            <a:ext cx="5105400" cy="2057400"/>
          </a:xfrm>
        </p:spPr>
        <p:txBody>
          <a:bodyPr/>
          <a:lstStyle/>
          <a:p>
            <a:pPr>
              <a:lnSpc>
                <a:spcPct val="80000"/>
              </a:lnSpc>
              <a:buFontTx/>
              <a:buNone/>
            </a:pPr>
            <a:r>
              <a:rPr lang="en-US" sz="1400"/>
              <a:t>	</a:t>
            </a:r>
            <a:r>
              <a:rPr lang="en-US" sz="2400"/>
              <a:t>Hans Bethe helped me understand how the power of numbers could be applied to cells. His father, Albrecht Bethe was a biologist who studied the cytoskeleton of neurons.</a:t>
            </a:r>
            <a:r>
              <a:rPr lang="en-US" sz="1400"/>
              <a:t> </a:t>
            </a:r>
          </a:p>
        </p:txBody>
      </p:sp>
      <p:pic>
        <p:nvPicPr>
          <p:cNvPr id="33797" name="Picture 5" descr="Bethe-bike"/>
          <p:cNvPicPr>
            <a:picLocks noChangeAspect="1" noChangeArrowheads="1"/>
          </p:cNvPicPr>
          <p:nvPr/>
        </p:nvPicPr>
        <p:blipFill>
          <a:blip r:embed="rId3" cstate="print"/>
          <a:srcRect/>
          <a:stretch>
            <a:fillRect/>
          </a:stretch>
        </p:blipFill>
        <p:spPr bwMode="auto">
          <a:xfrm>
            <a:off x="5562600" y="1828800"/>
            <a:ext cx="3086100" cy="4476750"/>
          </a:xfrm>
          <a:prstGeom prst="rect">
            <a:avLst/>
          </a:prstGeom>
          <a:noFill/>
        </p:spPr>
      </p:pic>
      <p:pic>
        <p:nvPicPr>
          <p:cNvPr id="33799" name="Picture 7" descr="High-quality image (193K) - Opens new window">
            <a:hlinkClick r:id="rId4"/>
          </p:cNvPr>
          <p:cNvPicPr>
            <a:picLocks noChangeAspect="1" noChangeArrowheads="1"/>
          </p:cNvPicPr>
          <p:nvPr/>
        </p:nvPicPr>
        <p:blipFill>
          <a:blip r:embed="rId5" cstate="print"/>
          <a:srcRect/>
          <a:stretch>
            <a:fillRect/>
          </a:stretch>
        </p:blipFill>
        <p:spPr bwMode="auto">
          <a:xfrm>
            <a:off x="914400" y="1828800"/>
            <a:ext cx="3381375" cy="2705100"/>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r>
              <a:rPr lang="en-US"/>
              <a:t>The Power of Numbers</a:t>
            </a:r>
          </a:p>
        </p:txBody>
      </p:sp>
      <p:sp>
        <p:nvSpPr>
          <p:cNvPr id="68611" name="Rectangle 3"/>
          <p:cNvSpPr>
            <a:spLocks noGrp="1" noChangeArrowheads="1"/>
          </p:cNvSpPr>
          <p:nvPr>
            <p:ph type="body" idx="1"/>
          </p:nvPr>
        </p:nvSpPr>
        <p:spPr>
          <a:xfrm>
            <a:off x="457200" y="5791200"/>
            <a:ext cx="8229600" cy="487363"/>
          </a:xfrm>
        </p:spPr>
        <p:txBody>
          <a:bodyPr/>
          <a:lstStyle/>
          <a:p>
            <a:pPr>
              <a:lnSpc>
                <a:spcPct val="90000"/>
              </a:lnSpc>
              <a:buFontTx/>
              <a:buNone/>
            </a:pPr>
            <a:r>
              <a:rPr lang="en-US" sz="2800"/>
              <a:t>	  Arnold Sommerfeld              Enrico Fermi</a:t>
            </a:r>
          </a:p>
        </p:txBody>
      </p:sp>
      <p:pic>
        <p:nvPicPr>
          <p:cNvPr id="68613" name="Picture 5" descr="h13"/>
          <p:cNvPicPr>
            <a:picLocks noChangeAspect="1" noChangeArrowheads="1"/>
          </p:cNvPicPr>
          <p:nvPr/>
        </p:nvPicPr>
        <p:blipFill>
          <a:blip r:embed="rId3" cstate="print"/>
          <a:srcRect/>
          <a:stretch>
            <a:fillRect/>
          </a:stretch>
        </p:blipFill>
        <p:spPr bwMode="auto">
          <a:xfrm>
            <a:off x="914400" y="1624013"/>
            <a:ext cx="3363913" cy="4014787"/>
          </a:xfrm>
          <a:prstGeom prst="rect">
            <a:avLst/>
          </a:prstGeom>
          <a:noFill/>
        </p:spPr>
      </p:pic>
      <p:pic>
        <p:nvPicPr>
          <p:cNvPr id="68615" name="Picture 7" descr="Fermi_2"/>
          <p:cNvPicPr>
            <a:picLocks noChangeAspect="1" noChangeArrowheads="1"/>
          </p:cNvPicPr>
          <p:nvPr/>
        </p:nvPicPr>
        <p:blipFill>
          <a:blip r:embed="rId4" cstate="print"/>
          <a:srcRect/>
          <a:stretch>
            <a:fillRect/>
          </a:stretch>
        </p:blipFill>
        <p:spPr bwMode="auto">
          <a:xfrm>
            <a:off x="4600575" y="1600200"/>
            <a:ext cx="3857625" cy="4011613"/>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r>
              <a:rPr lang="en-US" sz="4000"/>
              <a:t>Many Piano Tuners are there in Los Angeles?</a:t>
            </a:r>
          </a:p>
        </p:txBody>
      </p:sp>
      <p:sp>
        <p:nvSpPr>
          <p:cNvPr id="78851" name="Rectangle 3"/>
          <p:cNvSpPr>
            <a:spLocks noGrp="1" noChangeArrowheads="1"/>
          </p:cNvSpPr>
          <p:nvPr>
            <p:ph type="body" idx="1"/>
          </p:nvPr>
        </p:nvSpPr>
        <p:spPr/>
        <p:txBody>
          <a:bodyPr/>
          <a:lstStyle/>
          <a:p>
            <a:pPr>
              <a:buFontTx/>
              <a:buNone/>
            </a:pPr>
            <a:r>
              <a:rPr lang="en-US"/>
              <a:t>   </a:t>
            </a:r>
          </a:p>
        </p:txBody>
      </p:sp>
      <p:sp>
        <p:nvSpPr>
          <p:cNvPr id="78853" name="AutoShape 5" descr="Steinway_Model_D_Concert_Grand_Piano"/>
          <p:cNvSpPr>
            <a:spLocks noChangeAspect="1" noChangeArrowheads="1"/>
          </p:cNvSpPr>
          <p:nvPr/>
        </p:nvSpPr>
        <p:spPr bwMode="auto">
          <a:xfrm>
            <a:off x="4419600" y="3276600"/>
            <a:ext cx="304800" cy="304800"/>
          </a:xfrm>
          <a:prstGeom prst="rect">
            <a:avLst/>
          </a:prstGeom>
          <a:noFill/>
        </p:spPr>
        <p:txBody>
          <a:bodyPr/>
          <a:lstStyle/>
          <a:p>
            <a:endParaRPr lang="en-US"/>
          </a:p>
        </p:txBody>
      </p:sp>
      <p:pic>
        <p:nvPicPr>
          <p:cNvPr id="78855" name="Picture 7" descr="fluegel"/>
          <p:cNvPicPr>
            <a:picLocks noChangeAspect="1" noChangeArrowheads="1"/>
          </p:cNvPicPr>
          <p:nvPr/>
        </p:nvPicPr>
        <p:blipFill>
          <a:blip r:embed="rId3" cstate="print"/>
          <a:srcRect/>
          <a:stretch>
            <a:fillRect/>
          </a:stretch>
        </p:blipFill>
        <p:spPr bwMode="auto">
          <a:xfrm>
            <a:off x="1905000" y="1828800"/>
            <a:ext cx="5133975" cy="4371975"/>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r>
              <a:rPr lang="en-US"/>
              <a:t>The Fermi Solution</a:t>
            </a:r>
          </a:p>
        </p:txBody>
      </p:sp>
      <p:sp>
        <p:nvSpPr>
          <p:cNvPr id="109571" name="Rectangle 3"/>
          <p:cNvSpPr>
            <a:spLocks noGrp="1" noChangeArrowheads="1"/>
          </p:cNvSpPr>
          <p:nvPr>
            <p:ph type="body" idx="1"/>
          </p:nvPr>
        </p:nvSpPr>
        <p:spPr>
          <a:xfrm>
            <a:off x="0" y="1600200"/>
            <a:ext cx="5715000" cy="5257800"/>
          </a:xfrm>
        </p:spPr>
        <p:txBody>
          <a:bodyPr/>
          <a:lstStyle/>
          <a:p>
            <a:r>
              <a:rPr lang="en-US" sz="2800"/>
              <a:t>If the problem seems like you have neither enough information nor the slightest chance to solve it…</a:t>
            </a:r>
          </a:p>
          <a:p>
            <a:r>
              <a:rPr lang="en-US" sz="2800"/>
              <a:t>Divide the problem into manageable pieces—with each piece being solvable from </a:t>
            </a:r>
            <a:r>
              <a:rPr lang="en-US" sz="2800" b="1" i="1"/>
              <a:t>first principles</a:t>
            </a:r>
            <a:r>
              <a:rPr lang="en-US" sz="2800"/>
              <a:t> obtainable from a reference, from an expert, or from performing a calculation or an experiment.</a:t>
            </a:r>
          </a:p>
        </p:txBody>
      </p:sp>
      <p:pic>
        <p:nvPicPr>
          <p:cNvPr id="109572" name="Picture 4" descr="Articles"/>
          <p:cNvPicPr>
            <a:picLocks noChangeAspect="1" noChangeArrowheads="1"/>
          </p:cNvPicPr>
          <p:nvPr/>
        </p:nvPicPr>
        <p:blipFill>
          <a:blip r:embed="rId3" cstate="print"/>
          <a:srcRect l="9599" r="9599"/>
          <a:stretch>
            <a:fillRect/>
          </a:stretch>
        </p:blipFill>
        <p:spPr bwMode="auto">
          <a:xfrm>
            <a:off x="5638800" y="2209800"/>
            <a:ext cx="3400425" cy="3155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r>
              <a:rPr lang="en-US"/>
              <a:t>The Fermi Solution</a:t>
            </a:r>
          </a:p>
        </p:txBody>
      </p:sp>
      <p:sp>
        <p:nvSpPr>
          <p:cNvPr id="59395" name="Rectangle 3"/>
          <p:cNvSpPr>
            <a:spLocks noGrp="1" noChangeArrowheads="1"/>
          </p:cNvSpPr>
          <p:nvPr>
            <p:ph type="body" idx="1"/>
          </p:nvPr>
        </p:nvSpPr>
        <p:spPr/>
        <p:txBody>
          <a:bodyPr/>
          <a:lstStyle/>
          <a:p>
            <a:r>
              <a:rPr lang="en-US"/>
              <a:t>How Many People in the City of Los Angeles? 	</a:t>
            </a:r>
            <a:r>
              <a:rPr lang="en-US">
                <a:solidFill>
                  <a:srgbClr val="FF0000"/>
                </a:solidFill>
              </a:rPr>
              <a:t>3,000,000</a:t>
            </a:r>
          </a:p>
          <a:p>
            <a:r>
              <a:rPr lang="en-US"/>
              <a:t>What percentage has pianos?</a:t>
            </a:r>
          </a:p>
          <a:p>
            <a:r>
              <a:rPr lang="en-US"/>
              <a:t>How often does a piano need to be tuned?</a:t>
            </a:r>
          </a:p>
          <a:p>
            <a:r>
              <a:rPr lang="en-US"/>
              <a:t>How many pianos can a piano tuner tune in a day?</a:t>
            </a:r>
          </a:p>
          <a:p>
            <a:r>
              <a:rPr lang="en-US"/>
              <a:t>How many days a year does a piano tuner work?</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r>
              <a:rPr lang="en-US"/>
              <a:t>The Fermi Solution</a:t>
            </a:r>
          </a:p>
        </p:txBody>
      </p:sp>
      <p:sp>
        <p:nvSpPr>
          <p:cNvPr id="64515" name="Rectangle 3"/>
          <p:cNvSpPr>
            <a:spLocks noGrp="1" noChangeArrowheads="1"/>
          </p:cNvSpPr>
          <p:nvPr>
            <p:ph type="body" idx="1"/>
          </p:nvPr>
        </p:nvSpPr>
        <p:spPr/>
        <p:txBody>
          <a:bodyPr/>
          <a:lstStyle/>
          <a:p>
            <a:pPr>
              <a:lnSpc>
                <a:spcPct val="90000"/>
              </a:lnSpc>
            </a:pPr>
            <a:r>
              <a:rPr lang="en-US"/>
              <a:t>How Many People in the City of Los Angeles? 	</a:t>
            </a:r>
            <a:r>
              <a:rPr lang="en-US">
                <a:solidFill>
                  <a:srgbClr val="FF0000"/>
                </a:solidFill>
              </a:rPr>
              <a:t>3,000,000</a:t>
            </a:r>
          </a:p>
          <a:p>
            <a:pPr>
              <a:lnSpc>
                <a:spcPct val="90000"/>
              </a:lnSpc>
            </a:pPr>
            <a:r>
              <a:rPr lang="en-US"/>
              <a:t>What percentage has pianos? </a:t>
            </a:r>
            <a:r>
              <a:rPr lang="en-US">
                <a:solidFill>
                  <a:srgbClr val="FF0000"/>
                </a:solidFill>
              </a:rPr>
              <a:t>3%--there are 90,000 pianos in LA</a:t>
            </a:r>
          </a:p>
          <a:p>
            <a:pPr>
              <a:lnSpc>
                <a:spcPct val="90000"/>
              </a:lnSpc>
            </a:pPr>
            <a:r>
              <a:rPr lang="en-US"/>
              <a:t>How often does a piano need to be tuned?</a:t>
            </a:r>
          </a:p>
          <a:p>
            <a:pPr>
              <a:lnSpc>
                <a:spcPct val="90000"/>
              </a:lnSpc>
            </a:pPr>
            <a:r>
              <a:rPr lang="en-US"/>
              <a:t>How many pianos can a piano tuner tune in a day?</a:t>
            </a:r>
          </a:p>
          <a:p>
            <a:pPr>
              <a:lnSpc>
                <a:spcPct val="90000"/>
              </a:lnSpc>
            </a:pPr>
            <a:r>
              <a:rPr lang="en-US"/>
              <a:t>How many days a year does a piano tuner work?</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r>
              <a:rPr lang="en-US"/>
              <a:t>The Fermi Solution</a:t>
            </a:r>
          </a:p>
        </p:txBody>
      </p:sp>
      <p:sp>
        <p:nvSpPr>
          <p:cNvPr id="65539" name="Rectangle 3"/>
          <p:cNvSpPr>
            <a:spLocks noGrp="1" noChangeArrowheads="1"/>
          </p:cNvSpPr>
          <p:nvPr>
            <p:ph type="body" idx="1"/>
          </p:nvPr>
        </p:nvSpPr>
        <p:spPr/>
        <p:txBody>
          <a:bodyPr/>
          <a:lstStyle/>
          <a:p>
            <a:pPr>
              <a:lnSpc>
                <a:spcPct val="80000"/>
              </a:lnSpc>
            </a:pPr>
            <a:r>
              <a:rPr lang="en-US" sz="2800"/>
              <a:t>How Many People in the City of Los Angeles? 	</a:t>
            </a:r>
            <a:r>
              <a:rPr lang="en-US" sz="2800">
                <a:solidFill>
                  <a:srgbClr val="FF0000"/>
                </a:solidFill>
              </a:rPr>
              <a:t>3,000,000</a:t>
            </a:r>
          </a:p>
          <a:p>
            <a:pPr>
              <a:lnSpc>
                <a:spcPct val="80000"/>
              </a:lnSpc>
            </a:pPr>
            <a:r>
              <a:rPr lang="en-US" sz="2800"/>
              <a:t>What percentage has pianos? </a:t>
            </a:r>
            <a:r>
              <a:rPr lang="en-US" sz="2800">
                <a:solidFill>
                  <a:srgbClr val="FF0000"/>
                </a:solidFill>
              </a:rPr>
              <a:t>3%—there are 90,000 pianos in LA</a:t>
            </a:r>
          </a:p>
          <a:p>
            <a:pPr>
              <a:lnSpc>
                <a:spcPct val="80000"/>
              </a:lnSpc>
            </a:pPr>
            <a:r>
              <a:rPr lang="en-US" sz="2800"/>
              <a:t>How often does a piano need to be tuned?</a:t>
            </a:r>
          </a:p>
          <a:p>
            <a:pPr>
              <a:lnSpc>
                <a:spcPct val="80000"/>
              </a:lnSpc>
            </a:pPr>
            <a:r>
              <a:rPr lang="en-US" sz="2800">
                <a:solidFill>
                  <a:srgbClr val="FF0000"/>
                </a:solidFill>
              </a:rPr>
              <a:t>Once a year—90,000 pianos have to be tuned each year</a:t>
            </a:r>
          </a:p>
          <a:p>
            <a:pPr>
              <a:lnSpc>
                <a:spcPct val="80000"/>
              </a:lnSpc>
            </a:pPr>
            <a:r>
              <a:rPr lang="en-US" sz="2800"/>
              <a:t>How many pianos can a piano tuner tune in a day?</a:t>
            </a:r>
          </a:p>
          <a:p>
            <a:pPr>
              <a:lnSpc>
                <a:spcPct val="80000"/>
              </a:lnSpc>
            </a:pPr>
            <a:r>
              <a:rPr lang="en-US" sz="2800"/>
              <a:t>How many days a year does a piano tuner work?</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r>
              <a:rPr lang="en-US"/>
              <a:t>The Fermi Solution</a:t>
            </a:r>
          </a:p>
        </p:txBody>
      </p:sp>
      <p:sp>
        <p:nvSpPr>
          <p:cNvPr id="66563" name="Rectangle 3"/>
          <p:cNvSpPr>
            <a:spLocks noGrp="1" noChangeArrowheads="1"/>
          </p:cNvSpPr>
          <p:nvPr>
            <p:ph type="body" idx="1"/>
          </p:nvPr>
        </p:nvSpPr>
        <p:spPr>
          <a:xfrm>
            <a:off x="457200" y="1600200"/>
            <a:ext cx="8229600" cy="5105400"/>
          </a:xfrm>
        </p:spPr>
        <p:txBody>
          <a:bodyPr/>
          <a:lstStyle/>
          <a:p>
            <a:pPr>
              <a:lnSpc>
                <a:spcPct val="90000"/>
              </a:lnSpc>
            </a:pPr>
            <a:r>
              <a:rPr lang="en-US" sz="2800"/>
              <a:t>How Many People in the City of Los Angeles? 	</a:t>
            </a:r>
            <a:r>
              <a:rPr lang="en-US" sz="2800">
                <a:solidFill>
                  <a:srgbClr val="FF0000"/>
                </a:solidFill>
              </a:rPr>
              <a:t>3,000,000</a:t>
            </a:r>
          </a:p>
          <a:p>
            <a:pPr>
              <a:lnSpc>
                <a:spcPct val="90000"/>
              </a:lnSpc>
            </a:pPr>
            <a:r>
              <a:rPr lang="en-US" sz="2800"/>
              <a:t>What percentage has pianos? </a:t>
            </a:r>
            <a:r>
              <a:rPr lang="en-US" sz="2800">
                <a:solidFill>
                  <a:srgbClr val="FF0000"/>
                </a:solidFill>
              </a:rPr>
              <a:t>3%—there are 90,000 pianos in LA</a:t>
            </a:r>
          </a:p>
          <a:p>
            <a:pPr>
              <a:lnSpc>
                <a:spcPct val="90000"/>
              </a:lnSpc>
            </a:pPr>
            <a:r>
              <a:rPr lang="en-US" sz="2800"/>
              <a:t>How often does a piano need to be tuned?</a:t>
            </a:r>
          </a:p>
          <a:p>
            <a:pPr>
              <a:lnSpc>
                <a:spcPct val="90000"/>
              </a:lnSpc>
            </a:pPr>
            <a:r>
              <a:rPr lang="en-US" sz="2800">
                <a:solidFill>
                  <a:srgbClr val="FF0000"/>
                </a:solidFill>
              </a:rPr>
              <a:t>Once a year—90,000 pianos have to be tuned each year</a:t>
            </a:r>
          </a:p>
          <a:p>
            <a:pPr>
              <a:lnSpc>
                <a:spcPct val="90000"/>
              </a:lnSpc>
            </a:pPr>
            <a:r>
              <a:rPr lang="en-US" sz="2800"/>
              <a:t>How many pianos can a piano tuner tune in a day? </a:t>
            </a:r>
            <a:r>
              <a:rPr lang="en-US" sz="2800">
                <a:solidFill>
                  <a:srgbClr val="FF0000"/>
                </a:solidFill>
              </a:rPr>
              <a:t>3—there has to be 30,000 days of tuning</a:t>
            </a:r>
          </a:p>
          <a:p>
            <a:pPr>
              <a:lnSpc>
                <a:spcPct val="90000"/>
              </a:lnSpc>
            </a:pPr>
            <a:r>
              <a:rPr lang="en-US" sz="2800"/>
              <a:t>How many days a year does a piano tuner work? </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r>
              <a:rPr lang="en-US"/>
              <a:t>The Fermi Solution</a:t>
            </a:r>
          </a:p>
        </p:txBody>
      </p:sp>
      <p:sp>
        <p:nvSpPr>
          <p:cNvPr id="67587" name="Rectangle 3"/>
          <p:cNvSpPr>
            <a:spLocks noGrp="1" noChangeArrowheads="1"/>
          </p:cNvSpPr>
          <p:nvPr>
            <p:ph type="body" idx="1"/>
          </p:nvPr>
        </p:nvSpPr>
        <p:spPr>
          <a:xfrm>
            <a:off x="457200" y="1600200"/>
            <a:ext cx="8229600" cy="5105400"/>
          </a:xfrm>
        </p:spPr>
        <p:txBody>
          <a:bodyPr/>
          <a:lstStyle/>
          <a:p>
            <a:pPr>
              <a:lnSpc>
                <a:spcPct val="80000"/>
              </a:lnSpc>
            </a:pPr>
            <a:r>
              <a:rPr lang="en-US" sz="2800"/>
              <a:t>How Many People in the City of Los Angeles? 	</a:t>
            </a:r>
            <a:r>
              <a:rPr lang="en-US" sz="2800">
                <a:solidFill>
                  <a:srgbClr val="FF0000"/>
                </a:solidFill>
              </a:rPr>
              <a:t>3,000,000</a:t>
            </a:r>
          </a:p>
          <a:p>
            <a:pPr>
              <a:lnSpc>
                <a:spcPct val="80000"/>
              </a:lnSpc>
            </a:pPr>
            <a:r>
              <a:rPr lang="en-US" sz="2800"/>
              <a:t>What percentage has pianos? </a:t>
            </a:r>
            <a:r>
              <a:rPr lang="en-US" sz="2800">
                <a:solidFill>
                  <a:srgbClr val="FF0000"/>
                </a:solidFill>
              </a:rPr>
              <a:t>3%—there are 90,000 pianos in LA</a:t>
            </a:r>
          </a:p>
          <a:p>
            <a:pPr>
              <a:lnSpc>
                <a:spcPct val="80000"/>
              </a:lnSpc>
            </a:pPr>
            <a:r>
              <a:rPr lang="en-US" sz="2800"/>
              <a:t>How often does a piano need to be tuned?</a:t>
            </a:r>
          </a:p>
          <a:p>
            <a:pPr>
              <a:lnSpc>
                <a:spcPct val="80000"/>
              </a:lnSpc>
            </a:pPr>
            <a:r>
              <a:rPr lang="en-US" sz="2800">
                <a:solidFill>
                  <a:srgbClr val="FF0000"/>
                </a:solidFill>
              </a:rPr>
              <a:t>Once a year—90,000 pianos have to be tuned each year</a:t>
            </a:r>
          </a:p>
          <a:p>
            <a:pPr>
              <a:lnSpc>
                <a:spcPct val="80000"/>
              </a:lnSpc>
            </a:pPr>
            <a:r>
              <a:rPr lang="en-US" sz="2800"/>
              <a:t>How many pianos can a piano tuner tune in a day? </a:t>
            </a:r>
            <a:r>
              <a:rPr lang="en-US" sz="2800">
                <a:solidFill>
                  <a:srgbClr val="FF0000"/>
                </a:solidFill>
              </a:rPr>
              <a:t>3—there has to be 30,000 days of tuning</a:t>
            </a:r>
          </a:p>
          <a:p>
            <a:pPr>
              <a:lnSpc>
                <a:spcPct val="80000"/>
              </a:lnSpc>
            </a:pPr>
            <a:r>
              <a:rPr lang="en-US" sz="2800"/>
              <a:t>How many days a year does a piano tuner work? </a:t>
            </a:r>
            <a:r>
              <a:rPr lang="en-US" sz="2800">
                <a:solidFill>
                  <a:srgbClr val="FF0000"/>
                </a:solidFill>
              </a:rPr>
              <a:t>250—there are about 120 piano tuners in LA</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r>
              <a:rPr lang="en-US"/>
              <a:t> </a:t>
            </a:r>
          </a:p>
        </p:txBody>
      </p:sp>
      <p:sp>
        <p:nvSpPr>
          <p:cNvPr id="56323" name="Rectangle 3"/>
          <p:cNvSpPr>
            <a:spLocks noGrp="1" noChangeArrowheads="1"/>
          </p:cNvSpPr>
          <p:nvPr>
            <p:ph type="body" idx="1"/>
          </p:nvPr>
        </p:nvSpPr>
        <p:spPr>
          <a:xfrm>
            <a:off x="228600" y="3200400"/>
            <a:ext cx="4572000" cy="1828800"/>
          </a:xfrm>
        </p:spPr>
        <p:txBody>
          <a:bodyPr/>
          <a:lstStyle/>
          <a:p>
            <a:pPr>
              <a:buFontTx/>
              <a:buNone/>
            </a:pPr>
            <a:r>
              <a:rPr lang="en-US" sz="2800"/>
              <a:t>	Of course you could always Google “</a:t>
            </a:r>
            <a:r>
              <a:rPr lang="en-US" sz="2800" i="1"/>
              <a:t>piano tuners in Los Angeles</a:t>
            </a:r>
            <a:r>
              <a:rPr lang="en-US" sz="2800"/>
              <a:t>”!</a:t>
            </a:r>
          </a:p>
        </p:txBody>
      </p:sp>
      <p:pic>
        <p:nvPicPr>
          <p:cNvPr id="56325" name="Picture 5" descr="piano%2520Tuner%25206"/>
          <p:cNvPicPr>
            <a:picLocks noChangeAspect="1" noChangeArrowheads="1"/>
          </p:cNvPicPr>
          <p:nvPr/>
        </p:nvPicPr>
        <p:blipFill>
          <a:blip r:embed="rId3" cstate="print"/>
          <a:srcRect/>
          <a:stretch>
            <a:fillRect/>
          </a:stretch>
        </p:blipFill>
        <p:spPr bwMode="auto">
          <a:xfrm>
            <a:off x="5029200" y="1371600"/>
            <a:ext cx="3533775" cy="4648200"/>
          </a:xfrm>
          <a:prstGeom prst="rect">
            <a:avLst/>
          </a:prstGeom>
          <a:noFill/>
        </p:spPr>
      </p:pic>
      <p:sp>
        <p:nvSpPr>
          <p:cNvPr id="56326" name="Text Box 6"/>
          <p:cNvSpPr txBox="1">
            <a:spLocks noChangeArrowheads="1"/>
          </p:cNvSpPr>
          <p:nvPr/>
        </p:nvSpPr>
        <p:spPr bwMode="auto">
          <a:xfrm>
            <a:off x="4038600" y="6248400"/>
            <a:ext cx="4438650" cy="366713"/>
          </a:xfrm>
          <a:prstGeom prst="rect">
            <a:avLst/>
          </a:prstGeom>
          <a:noFill/>
          <a:ln w="9525">
            <a:noFill/>
            <a:miter lim="800000"/>
            <a:headEnd/>
            <a:tailEnd/>
          </a:ln>
          <a:effectLst/>
        </p:spPr>
        <p:txBody>
          <a:bodyPr wrap="none">
            <a:spAutoFit/>
          </a:bodyPr>
          <a:lstStyle/>
          <a:p>
            <a:r>
              <a:rPr lang="en-US">
                <a:hlinkClick r:id="rId4"/>
              </a:rPr>
              <a:t>http://www.pianoacoustics.com/states.htm</a:t>
            </a:r>
            <a:endParaRPr lang="en-US"/>
          </a:p>
        </p:txBody>
      </p:sp>
      <p:pic>
        <p:nvPicPr>
          <p:cNvPr id="56329" name="Picture 9" descr="Piano Technicians Guild, Los Angeles, CA Chapter"/>
          <p:cNvPicPr>
            <a:picLocks noChangeAspect="1" noChangeArrowheads="1"/>
          </p:cNvPicPr>
          <p:nvPr/>
        </p:nvPicPr>
        <p:blipFill>
          <a:blip r:embed="rId5" cstate="print"/>
          <a:srcRect/>
          <a:stretch>
            <a:fillRect/>
          </a:stretch>
        </p:blipFill>
        <p:spPr bwMode="auto">
          <a:xfrm>
            <a:off x="5791200" y="304800"/>
            <a:ext cx="1428750" cy="638175"/>
          </a:xfrm>
          <a:prstGeom prst="rect">
            <a:avLst/>
          </a:prstGeom>
          <a:noFill/>
        </p:spPr>
      </p:pic>
      <p:graphicFrame>
        <p:nvGraphicFramePr>
          <p:cNvPr id="56347" name="Group 27"/>
          <p:cNvGraphicFramePr>
            <a:graphicFrameLocks noGrp="1"/>
          </p:cNvGraphicFramePr>
          <p:nvPr/>
        </p:nvGraphicFramePr>
        <p:xfrm>
          <a:off x="4572000" y="152400"/>
          <a:ext cx="4016375" cy="2133600"/>
        </p:xfrm>
        <a:graphic>
          <a:graphicData uri="http://schemas.openxmlformats.org/drawingml/2006/table">
            <a:tbl>
              <a:tblPr/>
              <a:tblGrid>
                <a:gridCol w="4016375"/>
              </a:tblGrid>
              <a:tr h="2286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400" b="0" i="0" u="none" strike="noStrike" cap="none" normalizeH="0" baseline="0" smtClean="0">
                          <a:ln>
                            <a:noFill/>
                          </a:ln>
                          <a:solidFill>
                            <a:schemeClr val="tx1"/>
                          </a:solidFill>
                          <a:effectLst/>
                          <a:latin typeface="Arial" charset="0"/>
                        </a:rPr>
                        <a:t>  </a:t>
                      </a:r>
                      <a:r>
                        <a:rPr kumimoji="0" lang="en-US" sz="1600" b="0" i="0" u="none" strike="noStrike" cap="none" normalizeH="0" baseline="0" smtClean="0">
                          <a:ln>
                            <a:noFill/>
                          </a:ln>
                          <a:solidFill>
                            <a:schemeClr val="tx1"/>
                          </a:solidFill>
                          <a:effectLst/>
                          <a:latin typeface="Arial" charset="0"/>
                        </a:rPr>
                        <a:t> </a:t>
                      </a:r>
                      <a:r>
                        <a:rPr kumimoji="0" lang="en-US" sz="6400" b="0" i="0" u="none" strike="noStrike" cap="none" normalizeH="0" baseline="0" smtClean="0">
                          <a:ln>
                            <a:noFill/>
                          </a:ln>
                          <a:solidFill>
                            <a:schemeClr val="tx1"/>
                          </a:solidFill>
                          <a:effectLst/>
                          <a:latin typeface="Arial" charset="0"/>
                        </a:rPr>
                        <a:t>   </a:t>
                      </a:r>
                    </a:p>
                  </a:txBody>
                  <a:tcPr horzOverflow="overflow">
                    <a:lnL cap="flat">
                      <a:noFill/>
                    </a:lnL>
                    <a:lnR cap="flat">
                      <a:noFill/>
                    </a:lnR>
                    <a:lnT cap="flat">
                      <a:noFill/>
                    </a:lnT>
                    <a:lnB>
                      <a:noFill/>
                    </a:lnB>
                    <a:lnTlToBr>
                      <a:noFill/>
                    </a:lnTlToBr>
                    <a:lnBlToTr>
                      <a:noFill/>
                    </a:lnBlToTr>
                    <a:noFill/>
                  </a:tcPr>
                </a:tc>
              </a:tr>
              <a:tr h="2286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400" b="0" i="0" u="none" strike="noStrike" cap="none" normalizeH="0" baseline="0" smtClean="0">
                          <a:ln>
                            <a:noFill/>
                          </a:ln>
                          <a:solidFill>
                            <a:schemeClr val="tx1"/>
                          </a:solidFill>
                          <a:effectLst/>
                          <a:latin typeface="Arial" charset="0"/>
                        </a:rPr>
                        <a:t>              </a:t>
                      </a:r>
                    </a:p>
                  </a:txBody>
                  <a:tcPr horzOverflow="overflow">
                    <a:lnL cap="flat">
                      <a:noFill/>
                    </a:lnL>
                    <a:lnR cap="flat">
                      <a:noFill/>
                    </a:lnR>
                    <a:lnT>
                      <a:noFill/>
                    </a:lnT>
                    <a:lnB cap="flat">
                      <a:noFill/>
                    </a:lnB>
                    <a:lnTlToBr>
                      <a:noFill/>
                    </a:lnTlToBr>
                    <a:lnBlToTr>
                      <a:noFill/>
                    </a:lnBlToTr>
                    <a:noFill/>
                  </a:tcPr>
                </a:tc>
              </a:tr>
            </a:tbl>
          </a:graphicData>
        </a:graphic>
      </p:graphicFrame>
      <p:pic>
        <p:nvPicPr>
          <p:cNvPr id="56331" name="Picture 11" descr="Piano Technicians Guild"/>
          <p:cNvPicPr>
            <a:picLocks noChangeAspect="1" noChangeArrowheads="1"/>
          </p:cNvPicPr>
          <p:nvPr/>
        </p:nvPicPr>
        <p:blipFill>
          <a:blip r:embed="rId6" cstate="print"/>
          <a:srcRect/>
          <a:stretch>
            <a:fillRect/>
          </a:stretch>
        </p:blipFill>
        <p:spPr bwMode="auto">
          <a:xfrm>
            <a:off x="1143000" y="381000"/>
            <a:ext cx="2752725" cy="257175"/>
          </a:xfrm>
          <a:prstGeom prst="rect">
            <a:avLst/>
          </a:prstGeom>
          <a:noFill/>
        </p:spPr>
      </p:pic>
      <p:pic>
        <p:nvPicPr>
          <p:cNvPr id="56333" name="Picture 13" descr="Los Angeles Chapter"/>
          <p:cNvPicPr>
            <a:picLocks noChangeAspect="1" noChangeArrowheads="1"/>
          </p:cNvPicPr>
          <p:nvPr/>
        </p:nvPicPr>
        <p:blipFill>
          <a:blip r:embed="rId7" cstate="print"/>
          <a:srcRect/>
          <a:stretch>
            <a:fillRect/>
          </a:stretch>
        </p:blipFill>
        <p:spPr bwMode="auto">
          <a:xfrm>
            <a:off x="914400" y="914400"/>
            <a:ext cx="3400425" cy="390525"/>
          </a:xfrm>
          <a:prstGeom prst="rect">
            <a:avLst/>
          </a:prstGeom>
          <a:noFill/>
        </p:spPr>
      </p:pic>
      <p:pic>
        <p:nvPicPr>
          <p:cNvPr id="56344" name="Picture 24" descr="Find a Tuner">
            <a:hlinkClick r:id="rId8"/>
          </p:cNvPr>
          <p:cNvPicPr>
            <a:picLocks noChangeAspect="1" noChangeArrowheads="1"/>
          </p:cNvPicPr>
          <p:nvPr/>
        </p:nvPicPr>
        <p:blipFill>
          <a:blip r:embed="rId9" cstate="print"/>
          <a:srcRect/>
          <a:stretch>
            <a:fillRect/>
          </a:stretch>
        </p:blipFill>
        <p:spPr bwMode="auto">
          <a:xfrm>
            <a:off x="457200" y="1752600"/>
            <a:ext cx="4003675" cy="668338"/>
          </a:xfrm>
          <a:prstGeom prst="rect">
            <a:avLst/>
          </a:prstGeom>
          <a:noFill/>
        </p:spPr>
      </p:pic>
      <p:sp>
        <p:nvSpPr>
          <p:cNvPr id="56345" name="Text Box 25"/>
          <p:cNvSpPr txBox="1">
            <a:spLocks noChangeArrowheads="1"/>
          </p:cNvSpPr>
          <p:nvPr/>
        </p:nvSpPr>
        <p:spPr bwMode="auto">
          <a:xfrm>
            <a:off x="838200" y="6262688"/>
            <a:ext cx="2343150" cy="366712"/>
          </a:xfrm>
          <a:prstGeom prst="rect">
            <a:avLst/>
          </a:prstGeom>
          <a:noFill/>
          <a:ln w="9525">
            <a:noFill/>
            <a:miter lim="800000"/>
            <a:headEnd/>
            <a:tailEnd/>
          </a:ln>
          <a:effectLst/>
        </p:spPr>
        <p:txBody>
          <a:bodyPr wrap="none">
            <a:spAutoFit/>
          </a:bodyPr>
          <a:lstStyle/>
          <a:p>
            <a:r>
              <a:rPr lang="en-US">
                <a:hlinkClick r:id="rId10"/>
              </a:rPr>
              <a:t>http://www.la-ptg.org/</a:t>
            </a:r>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4450" name="Rectangle 2"/>
          <p:cNvSpPr>
            <a:spLocks noGrp="1" noChangeArrowheads="1"/>
          </p:cNvSpPr>
          <p:nvPr>
            <p:ph type="title"/>
          </p:nvPr>
        </p:nvSpPr>
        <p:spPr>
          <a:xfrm>
            <a:off x="457200" y="152400"/>
            <a:ext cx="8229600" cy="1143000"/>
          </a:xfrm>
        </p:spPr>
        <p:txBody>
          <a:bodyPr/>
          <a:lstStyle/>
          <a:p>
            <a:r>
              <a:rPr lang="en-US"/>
              <a:t>Thank You to Cornell Library</a:t>
            </a:r>
          </a:p>
        </p:txBody>
      </p:sp>
      <p:sp>
        <p:nvSpPr>
          <p:cNvPr id="744451" name="Rectangle 3"/>
          <p:cNvSpPr>
            <a:spLocks noGrp="1" noChangeArrowheads="1"/>
          </p:cNvSpPr>
          <p:nvPr>
            <p:ph type="body" idx="1"/>
          </p:nvPr>
        </p:nvSpPr>
        <p:spPr/>
        <p:txBody>
          <a:bodyPr/>
          <a:lstStyle/>
          <a:p>
            <a:pPr>
              <a:buFontTx/>
              <a:buNone/>
            </a:pPr>
            <a:r>
              <a:rPr lang="en-US"/>
              <a:t>	</a:t>
            </a:r>
          </a:p>
        </p:txBody>
      </p:sp>
      <p:pic>
        <p:nvPicPr>
          <p:cNvPr id="744452" name="Picture 4" descr="mann-and-the-rainbow"/>
          <p:cNvPicPr>
            <a:picLocks noChangeAspect="1" noChangeArrowheads="1"/>
          </p:cNvPicPr>
          <p:nvPr/>
        </p:nvPicPr>
        <p:blipFill>
          <a:blip r:embed="rId3" cstate="print"/>
          <a:srcRect/>
          <a:stretch>
            <a:fillRect/>
          </a:stretch>
        </p:blipFill>
        <p:spPr bwMode="auto">
          <a:xfrm>
            <a:off x="1447800" y="1295400"/>
            <a:ext cx="6180138" cy="5410200"/>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0" y="457200"/>
            <a:ext cx="9144000" cy="1143000"/>
          </a:xfrm>
        </p:spPr>
        <p:txBody>
          <a:bodyPr/>
          <a:lstStyle/>
          <a:p>
            <a:r>
              <a:rPr lang="en-US" sz="4000"/>
              <a:t>The Fermi Solution: Going from what you Know to what you do not Know by Asking the Right Questions</a:t>
            </a:r>
          </a:p>
        </p:txBody>
      </p:sp>
      <p:sp>
        <p:nvSpPr>
          <p:cNvPr id="111619" name="Rectangle 3"/>
          <p:cNvSpPr>
            <a:spLocks noGrp="1" noChangeArrowheads="1"/>
          </p:cNvSpPr>
          <p:nvPr>
            <p:ph type="body" idx="1"/>
          </p:nvPr>
        </p:nvSpPr>
        <p:spPr/>
        <p:txBody>
          <a:bodyPr/>
          <a:lstStyle/>
          <a:p>
            <a:pPr>
              <a:buFontTx/>
              <a:buNone/>
            </a:pPr>
            <a:r>
              <a:rPr lang="en-US"/>
              <a:t>  </a:t>
            </a:r>
          </a:p>
        </p:txBody>
      </p:sp>
      <p:pic>
        <p:nvPicPr>
          <p:cNvPr id="111620" name="Picture 4" descr="image5"/>
          <p:cNvPicPr>
            <a:picLocks noChangeAspect="1" noChangeArrowheads="1"/>
          </p:cNvPicPr>
          <p:nvPr/>
        </p:nvPicPr>
        <p:blipFill>
          <a:blip r:embed="rId3" cstate="print"/>
          <a:srcRect/>
          <a:stretch>
            <a:fillRect/>
          </a:stretch>
        </p:blipFill>
        <p:spPr bwMode="auto">
          <a:xfrm>
            <a:off x="1081088" y="2362200"/>
            <a:ext cx="6691312" cy="3786188"/>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2"/>
          <p:cNvSpPr>
            <a:spLocks noGrp="1" noChangeArrowheads="1"/>
          </p:cNvSpPr>
          <p:nvPr>
            <p:ph type="title"/>
          </p:nvPr>
        </p:nvSpPr>
        <p:spPr>
          <a:xfrm>
            <a:off x="0" y="274638"/>
            <a:ext cx="9144000" cy="1143000"/>
          </a:xfrm>
        </p:spPr>
        <p:txBody>
          <a:bodyPr/>
          <a:lstStyle/>
          <a:p>
            <a:r>
              <a:rPr lang="en-US" sz="4000"/>
              <a:t>Francis Bacon: Define Terms Carefully</a:t>
            </a:r>
          </a:p>
        </p:txBody>
      </p:sp>
      <p:sp>
        <p:nvSpPr>
          <p:cNvPr id="405507" name="Rectangle 3"/>
          <p:cNvSpPr>
            <a:spLocks noGrp="1" noChangeArrowheads="1"/>
          </p:cNvSpPr>
          <p:nvPr>
            <p:ph type="body" idx="1"/>
          </p:nvPr>
        </p:nvSpPr>
        <p:spPr>
          <a:xfrm>
            <a:off x="3733800" y="1981200"/>
            <a:ext cx="5410200" cy="4525963"/>
          </a:xfrm>
        </p:spPr>
        <p:txBody>
          <a:bodyPr/>
          <a:lstStyle/>
          <a:p>
            <a:pPr>
              <a:lnSpc>
                <a:spcPct val="90000"/>
              </a:lnSpc>
            </a:pPr>
            <a:r>
              <a:rPr lang="en-US" sz="2400"/>
              <a:t>The Idols of the Marketplace 	</a:t>
            </a:r>
          </a:p>
          <a:p>
            <a:pPr lvl="1">
              <a:lnSpc>
                <a:spcPct val="90000"/>
              </a:lnSpc>
            </a:pPr>
            <a:r>
              <a:rPr lang="en-US" sz="2000" i="1"/>
              <a:t>"…there arises from a bad and unapt formation of words a wonderful obstruction to the mind….words manifestly force the understanding, throw everything into confusion, and lead mankind into vain and innumerable controversies and fallacies."</a:t>
            </a:r>
            <a:r>
              <a:rPr lang="en-US" sz="2000"/>
              <a:t> </a:t>
            </a:r>
          </a:p>
          <a:p>
            <a:pPr>
              <a:lnSpc>
                <a:spcPct val="90000"/>
              </a:lnSpc>
            </a:pPr>
            <a:r>
              <a:rPr lang="en-US" sz="2400"/>
              <a:t>The Idols of the Tribe</a:t>
            </a:r>
          </a:p>
          <a:p>
            <a:pPr>
              <a:lnSpc>
                <a:spcPct val="90000"/>
              </a:lnSpc>
            </a:pPr>
            <a:r>
              <a:rPr lang="en-US" sz="2400"/>
              <a:t>The Idols of the Cave</a:t>
            </a:r>
          </a:p>
          <a:p>
            <a:pPr>
              <a:lnSpc>
                <a:spcPct val="90000"/>
              </a:lnSpc>
            </a:pPr>
            <a:r>
              <a:rPr lang="en-US" sz="2400"/>
              <a:t>The Idols of the Theatre</a:t>
            </a:r>
          </a:p>
        </p:txBody>
      </p:sp>
      <p:pic>
        <p:nvPicPr>
          <p:cNvPr id="405508" name="Picture 4" descr="sir_francis_bacon"/>
          <p:cNvPicPr>
            <a:picLocks noChangeAspect="1" noChangeArrowheads="1"/>
          </p:cNvPicPr>
          <p:nvPr/>
        </p:nvPicPr>
        <p:blipFill>
          <a:blip r:embed="rId3" cstate="print"/>
          <a:srcRect/>
          <a:stretch>
            <a:fillRect/>
          </a:stretch>
        </p:blipFill>
        <p:spPr bwMode="auto">
          <a:xfrm>
            <a:off x="381000" y="1752600"/>
            <a:ext cx="2998788" cy="4916488"/>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Rectangle 2"/>
          <p:cNvSpPr>
            <a:spLocks noGrp="1" noChangeArrowheads="1"/>
          </p:cNvSpPr>
          <p:nvPr>
            <p:ph type="title"/>
          </p:nvPr>
        </p:nvSpPr>
        <p:spPr>
          <a:xfrm>
            <a:off x="0" y="76200"/>
            <a:ext cx="8991600" cy="1143000"/>
          </a:xfrm>
        </p:spPr>
        <p:txBody>
          <a:bodyPr/>
          <a:lstStyle/>
          <a:p>
            <a:r>
              <a:rPr lang="en-US" sz="4000"/>
              <a:t>Goethe and the Power of Language</a:t>
            </a:r>
          </a:p>
        </p:txBody>
      </p:sp>
      <p:sp>
        <p:nvSpPr>
          <p:cNvPr id="407555" name="Rectangle 3"/>
          <p:cNvSpPr>
            <a:spLocks noGrp="1" noChangeArrowheads="1"/>
          </p:cNvSpPr>
          <p:nvPr>
            <p:ph type="body" idx="1"/>
          </p:nvPr>
        </p:nvSpPr>
        <p:spPr>
          <a:xfrm>
            <a:off x="0" y="5029200"/>
            <a:ext cx="8991600" cy="2286000"/>
          </a:xfrm>
        </p:spPr>
        <p:txBody>
          <a:bodyPr/>
          <a:lstStyle/>
          <a:p>
            <a:pPr>
              <a:buFontTx/>
              <a:buNone/>
            </a:pPr>
            <a:r>
              <a:rPr lang="en-US" sz="2800"/>
              <a:t>	In Goethe’s (1808) </a:t>
            </a:r>
            <a:r>
              <a:rPr lang="en-US" sz="2800" i="1"/>
              <a:t>Faust Part One</a:t>
            </a:r>
            <a:r>
              <a:rPr lang="en-US" sz="2800"/>
              <a:t>, Mephistopheles says, </a:t>
            </a:r>
            <a:r>
              <a:rPr lang="en-US" sz="2800" i="1"/>
              <a:t>“For at the point where concepts fail, At the right time a word is thrust in there. With words we fitly can our foes assail”.</a:t>
            </a:r>
            <a:r>
              <a:rPr lang="en-US" sz="2800"/>
              <a:t> </a:t>
            </a:r>
          </a:p>
        </p:txBody>
      </p:sp>
      <p:pic>
        <p:nvPicPr>
          <p:cNvPr id="407556" name="Picture 4" descr="Goethe-italy"/>
          <p:cNvPicPr>
            <a:picLocks noChangeAspect="1" noChangeArrowheads="1"/>
          </p:cNvPicPr>
          <p:nvPr/>
        </p:nvPicPr>
        <p:blipFill>
          <a:blip r:embed="rId3" cstate="print"/>
          <a:srcRect/>
          <a:stretch>
            <a:fillRect/>
          </a:stretch>
        </p:blipFill>
        <p:spPr bwMode="auto">
          <a:xfrm>
            <a:off x="2055813" y="1054100"/>
            <a:ext cx="4954587" cy="3975100"/>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Rectangle 2"/>
          <p:cNvSpPr>
            <a:spLocks noGrp="1" noChangeArrowheads="1"/>
          </p:cNvSpPr>
          <p:nvPr>
            <p:ph type="title"/>
          </p:nvPr>
        </p:nvSpPr>
        <p:spPr>
          <a:xfrm>
            <a:off x="0" y="76200"/>
            <a:ext cx="8991600" cy="1143000"/>
          </a:xfrm>
        </p:spPr>
        <p:txBody>
          <a:bodyPr/>
          <a:lstStyle/>
          <a:p>
            <a:r>
              <a:rPr lang="en-US" sz="4000"/>
              <a:t>Goethe and the Power of Language</a:t>
            </a:r>
          </a:p>
        </p:txBody>
      </p:sp>
      <p:sp>
        <p:nvSpPr>
          <p:cNvPr id="409603" name="Rectangle 3"/>
          <p:cNvSpPr>
            <a:spLocks noGrp="1" noChangeArrowheads="1"/>
          </p:cNvSpPr>
          <p:nvPr>
            <p:ph type="body" idx="1"/>
          </p:nvPr>
        </p:nvSpPr>
        <p:spPr>
          <a:xfrm>
            <a:off x="0" y="5029200"/>
            <a:ext cx="8991600" cy="2286000"/>
          </a:xfrm>
        </p:spPr>
        <p:txBody>
          <a:bodyPr/>
          <a:lstStyle/>
          <a:p>
            <a:pPr>
              <a:buFontTx/>
              <a:buNone/>
            </a:pPr>
            <a:r>
              <a:rPr lang="en-US" sz="2800"/>
              <a:t>	In Goethe’s (1808) </a:t>
            </a:r>
            <a:r>
              <a:rPr lang="en-US" sz="2800" i="1"/>
              <a:t>Faust Part One</a:t>
            </a:r>
            <a:r>
              <a:rPr lang="en-US" sz="2800"/>
              <a:t>, Mephistopheles says, </a:t>
            </a:r>
            <a:r>
              <a:rPr lang="en-US" sz="2800" i="1"/>
              <a:t>“For at the point where concepts fail, At the right time a word is thrust in there. With words we fitly can our foes assail”.</a:t>
            </a:r>
            <a:r>
              <a:rPr lang="en-US" sz="2800"/>
              <a:t> </a:t>
            </a:r>
          </a:p>
        </p:txBody>
      </p:sp>
      <p:pic>
        <p:nvPicPr>
          <p:cNvPr id="409604" name="Picture 4" descr="Goethe-italy"/>
          <p:cNvPicPr>
            <a:picLocks noChangeAspect="1" noChangeArrowheads="1"/>
          </p:cNvPicPr>
          <p:nvPr/>
        </p:nvPicPr>
        <p:blipFill>
          <a:blip r:embed="rId3" cstate="print"/>
          <a:srcRect/>
          <a:stretch>
            <a:fillRect/>
          </a:stretch>
        </p:blipFill>
        <p:spPr bwMode="auto">
          <a:xfrm>
            <a:off x="2055813" y="1054100"/>
            <a:ext cx="4954587" cy="3975100"/>
          </a:xfrm>
          <a:prstGeom prst="rect">
            <a:avLst/>
          </a:prstGeom>
          <a:noFill/>
        </p:spPr>
      </p:pic>
      <p:sp>
        <p:nvSpPr>
          <p:cNvPr id="409605" name="Text Box 5"/>
          <p:cNvSpPr txBox="1">
            <a:spLocks noChangeArrowheads="1"/>
          </p:cNvSpPr>
          <p:nvPr/>
        </p:nvSpPr>
        <p:spPr bwMode="auto">
          <a:xfrm>
            <a:off x="76200" y="1905000"/>
            <a:ext cx="2379663" cy="519113"/>
          </a:xfrm>
          <a:prstGeom prst="rect">
            <a:avLst/>
          </a:prstGeom>
          <a:noFill/>
          <a:ln w="9525">
            <a:noFill/>
            <a:miter lim="800000"/>
            <a:headEnd/>
            <a:tailEnd/>
          </a:ln>
          <a:effectLst/>
        </p:spPr>
        <p:txBody>
          <a:bodyPr wrap="none">
            <a:spAutoFit/>
          </a:bodyPr>
          <a:lstStyle/>
          <a:p>
            <a:r>
              <a:rPr lang="en-US" sz="2800" b="1"/>
              <a:t>A botanist </a:t>
            </a:r>
            <a:r>
              <a:rPr lang="en-US" sz="2800" b="1">
                <a:cs typeface="Arial" charset="0"/>
              </a:rPr>
              <a:t>→</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194" name="Rectangle 2"/>
          <p:cNvSpPr>
            <a:spLocks noGrp="1" noChangeArrowheads="1"/>
          </p:cNvSpPr>
          <p:nvPr>
            <p:ph type="title"/>
          </p:nvPr>
        </p:nvSpPr>
        <p:spPr/>
        <p:txBody>
          <a:bodyPr/>
          <a:lstStyle/>
          <a:p>
            <a:r>
              <a:rPr lang="en-US" i="1"/>
              <a:t>Thatige Skepsis</a:t>
            </a:r>
          </a:p>
        </p:txBody>
      </p:sp>
      <p:sp>
        <p:nvSpPr>
          <p:cNvPr id="648195" name="Rectangle 3"/>
          <p:cNvSpPr>
            <a:spLocks noGrp="1" noChangeArrowheads="1"/>
          </p:cNvSpPr>
          <p:nvPr>
            <p:ph type="body" idx="1"/>
          </p:nvPr>
        </p:nvSpPr>
        <p:spPr>
          <a:xfrm>
            <a:off x="152400" y="1828800"/>
            <a:ext cx="4953000" cy="5029200"/>
          </a:xfrm>
        </p:spPr>
        <p:txBody>
          <a:bodyPr/>
          <a:lstStyle/>
          <a:p>
            <a:pPr>
              <a:lnSpc>
                <a:spcPct val="80000"/>
              </a:lnSpc>
              <a:buFontTx/>
              <a:buNone/>
            </a:pPr>
            <a:r>
              <a:rPr lang="en-US" sz="2800"/>
              <a:t>  </a:t>
            </a:r>
          </a:p>
        </p:txBody>
      </p:sp>
      <p:pic>
        <p:nvPicPr>
          <p:cNvPr id="648196" name="Picture 4" descr="goethe"/>
          <p:cNvPicPr>
            <a:picLocks noChangeAspect="1" noChangeArrowheads="1"/>
          </p:cNvPicPr>
          <p:nvPr/>
        </p:nvPicPr>
        <p:blipFill>
          <a:blip r:embed="rId3" cstate="print"/>
          <a:srcRect/>
          <a:stretch>
            <a:fillRect/>
          </a:stretch>
        </p:blipFill>
        <p:spPr bwMode="auto">
          <a:xfrm>
            <a:off x="2667000" y="1524000"/>
            <a:ext cx="3729038" cy="4559300"/>
          </a:xfrm>
          <a:prstGeom prst="rect">
            <a:avLst/>
          </a:prstGeom>
          <a:noFill/>
        </p:spPr>
      </p:pic>
      <p:sp>
        <p:nvSpPr>
          <p:cNvPr id="648197" name="Text Box 5"/>
          <p:cNvSpPr txBox="1">
            <a:spLocks noChangeArrowheads="1"/>
          </p:cNvSpPr>
          <p:nvPr/>
        </p:nvSpPr>
        <p:spPr bwMode="auto">
          <a:xfrm>
            <a:off x="3200400" y="6172200"/>
            <a:ext cx="2774950" cy="366713"/>
          </a:xfrm>
          <a:prstGeom prst="rect">
            <a:avLst/>
          </a:prstGeom>
          <a:noFill/>
          <a:ln w="9525">
            <a:noFill/>
            <a:miter lim="800000"/>
            <a:headEnd/>
            <a:tailEnd/>
          </a:ln>
          <a:effectLst/>
        </p:spPr>
        <p:txBody>
          <a:bodyPr wrap="none">
            <a:spAutoFit/>
          </a:bodyPr>
          <a:lstStyle/>
          <a:p>
            <a:r>
              <a:rPr lang="en-US"/>
              <a:t>Johann Wolfgang Goethe</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0242" name="Rectangle 2"/>
          <p:cNvSpPr>
            <a:spLocks noGrp="1" noChangeArrowheads="1"/>
          </p:cNvSpPr>
          <p:nvPr>
            <p:ph type="title"/>
          </p:nvPr>
        </p:nvSpPr>
        <p:spPr/>
        <p:txBody>
          <a:bodyPr/>
          <a:lstStyle/>
          <a:p>
            <a:r>
              <a:rPr lang="en-US" i="1"/>
              <a:t>Thatige Skepsis</a:t>
            </a:r>
          </a:p>
        </p:txBody>
      </p:sp>
      <p:sp>
        <p:nvSpPr>
          <p:cNvPr id="650243" name="Rectangle 3"/>
          <p:cNvSpPr>
            <a:spLocks noGrp="1" noChangeArrowheads="1"/>
          </p:cNvSpPr>
          <p:nvPr>
            <p:ph type="body" idx="1"/>
          </p:nvPr>
        </p:nvSpPr>
        <p:spPr>
          <a:xfrm>
            <a:off x="3962400" y="2819400"/>
            <a:ext cx="4953000" cy="2438400"/>
          </a:xfrm>
        </p:spPr>
        <p:txBody>
          <a:bodyPr/>
          <a:lstStyle/>
          <a:p>
            <a:pPr>
              <a:lnSpc>
                <a:spcPct val="80000"/>
              </a:lnSpc>
              <a:buFontTx/>
              <a:buNone/>
            </a:pPr>
            <a:r>
              <a:rPr lang="en-US" sz="2800" i="1"/>
              <a:t>	“An Active Skepticism is that which unceasingly strives to overcome itself and by well directed Research to attain to a kind of Conditional Certainty.”</a:t>
            </a:r>
          </a:p>
          <a:p>
            <a:pPr>
              <a:lnSpc>
                <a:spcPct val="80000"/>
              </a:lnSpc>
              <a:buFontTx/>
              <a:buNone/>
            </a:pPr>
            <a:endParaRPr lang="en-US" sz="2800"/>
          </a:p>
        </p:txBody>
      </p:sp>
      <p:sp>
        <p:nvSpPr>
          <p:cNvPr id="650247" name="AutoShape 7" descr="huxley7"/>
          <p:cNvSpPr>
            <a:spLocks noChangeAspect="1" noChangeArrowheads="1"/>
          </p:cNvSpPr>
          <p:nvPr/>
        </p:nvSpPr>
        <p:spPr bwMode="auto">
          <a:xfrm>
            <a:off x="4419600" y="3276600"/>
            <a:ext cx="304800" cy="304800"/>
          </a:xfrm>
          <a:prstGeom prst="rect">
            <a:avLst/>
          </a:prstGeom>
          <a:noFill/>
        </p:spPr>
        <p:txBody>
          <a:bodyPr/>
          <a:lstStyle/>
          <a:p>
            <a:endParaRPr lang="en-US"/>
          </a:p>
        </p:txBody>
      </p:sp>
      <p:pic>
        <p:nvPicPr>
          <p:cNvPr id="650248" name="Picture 8" descr="huxley7"/>
          <p:cNvPicPr>
            <a:picLocks noChangeAspect="1" noChangeArrowheads="1"/>
          </p:cNvPicPr>
          <p:nvPr/>
        </p:nvPicPr>
        <p:blipFill>
          <a:blip r:embed="rId3" cstate="print"/>
          <a:srcRect/>
          <a:stretch>
            <a:fillRect/>
          </a:stretch>
        </p:blipFill>
        <p:spPr bwMode="auto">
          <a:xfrm>
            <a:off x="762000" y="1828800"/>
            <a:ext cx="2860675" cy="4492625"/>
          </a:xfrm>
          <a:prstGeom prst="rect">
            <a:avLst/>
          </a:prstGeom>
          <a:noFill/>
        </p:spPr>
      </p:pic>
      <p:sp>
        <p:nvSpPr>
          <p:cNvPr id="650249" name="Text Box 9"/>
          <p:cNvSpPr txBox="1">
            <a:spLocks noChangeArrowheads="1"/>
          </p:cNvSpPr>
          <p:nvPr/>
        </p:nvSpPr>
        <p:spPr bwMode="auto">
          <a:xfrm>
            <a:off x="1012825" y="6324600"/>
            <a:ext cx="3787775" cy="366713"/>
          </a:xfrm>
          <a:prstGeom prst="rect">
            <a:avLst/>
          </a:prstGeom>
          <a:noFill/>
          <a:ln w="9525">
            <a:noFill/>
            <a:miter lim="800000"/>
            <a:headEnd/>
            <a:tailEnd/>
          </a:ln>
          <a:effectLst/>
        </p:spPr>
        <p:txBody>
          <a:bodyPr>
            <a:spAutoFit/>
          </a:bodyPr>
          <a:lstStyle/>
          <a:p>
            <a:pPr>
              <a:spcBef>
                <a:spcPct val="50000"/>
              </a:spcBef>
            </a:pPr>
            <a:r>
              <a:rPr lang="en-US"/>
              <a:t>Thomas H. Huxley</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618" name="Rectangle 2"/>
          <p:cNvSpPr>
            <a:spLocks noGrp="1" noChangeArrowheads="1"/>
          </p:cNvSpPr>
          <p:nvPr>
            <p:ph type="title"/>
          </p:nvPr>
        </p:nvSpPr>
        <p:spPr>
          <a:xfrm>
            <a:off x="457200" y="228600"/>
            <a:ext cx="8229600" cy="1143000"/>
          </a:xfrm>
        </p:spPr>
        <p:txBody>
          <a:bodyPr/>
          <a:lstStyle/>
          <a:p>
            <a:r>
              <a:rPr lang="en-US"/>
              <a:t>Questioning Authority </a:t>
            </a:r>
          </a:p>
        </p:txBody>
      </p:sp>
      <p:sp>
        <p:nvSpPr>
          <p:cNvPr id="623619" name="Rectangle 3"/>
          <p:cNvSpPr>
            <a:spLocks noGrp="1" noChangeArrowheads="1"/>
          </p:cNvSpPr>
          <p:nvPr>
            <p:ph type="body" idx="1"/>
          </p:nvPr>
        </p:nvSpPr>
        <p:spPr>
          <a:xfrm>
            <a:off x="228600" y="1447800"/>
            <a:ext cx="4495800" cy="5257800"/>
          </a:xfrm>
        </p:spPr>
        <p:txBody>
          <a:bodyPr/>
          <a:lstStyle/>
          <a:p>
            <a:pPr>
              <a:lnSpc>
                <a:spcPct val="90000"/>
              </a:lnSpc>
            </a:pPr>
            <a:r>
              <a:rPr lang="en-US" sz="2800"/>
              <a:t>Nevertheless scientists have trouble in questioning the authority of the dominant group.</a:t>
            </a:r>
          </a:p>
          <a:p>
            <a:pPr>
              <a:lnSpc>
                <a:spcPct val="90000"/>
              </a:lnSpc>
            </a:pPr>
            <a:r>
              <a:rPr lang="en-US" sz="2800"/>
              <a:t>Conrad H. Waddington (1977) proposed in his book </a:t>
            </a:r>
            <a:r>
              <a:rPr lang="en-US" sz="2800" i="1"/>
              <a:t>Tools for Thought</a:t>
            </a:r>
            <a:r>
              <a:rPr lang="en-US" sz="2800"/>
              <a:t>, the acronym “COWDUNG” to signify the Conventional Wisdom of the Dominant Group. </a:t>
            </a:r>
          </a:p>
        </p:txBody>
      </p:sp>
      <p:pic>
        <p:nvPicPr>
          <p:cNvPr id="623620" name="Picture 4" descr="waddington"/>
          <p:cNvPicPr>
            <a:picLocks noChangeAspect="1" noChangeArrowheads="1"/>
          </p:cNvPicPr>
          <p:nvPr/>
        </p:nvPicPr>
        <p:blipFill>
          <a:blip r:embed="rId3" cstate="print"/>
          <a:srcRect/>
          <a:stretch>
            <a:fillRect/>
          </a:stretch>
        </p:blipFill>
        <p:spPr bwMode="auto">
          <a:xfrm>
            <a:off x="5334000" y="1676400"/>
            <a:ext cx="3152775" cy="4781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9522" name="Picture 2" descr="chargaff"/>
          <p:cNvPicPr>
            <a:picLocks noChangeAspect="1" noChangeArrowheads="1"/>
          </p:cNvPicPr>
          <p:nvPr/>
        </p:nvPicPr>
        <p:blipFill>
          <a:blip r:embed="rId3" cstate="print"/>
          <a:srcRect/>
          <a:stretch>
            <a:fillRect/>
          </a:stretch>
        </p:blipFill>
        <p:spPr bwMode="auto">
          <a:xfrm>
            <a:off x="0" y="0"/>
            <a:ext cx="6188075" cy="7850188"/>
          </a:xfrm>
          <a:prstGeom prst="rect">
            <a:avLst/>
          </a:prstGeom>
          <a:noFill/>
        </p:spPr>
      </p:pic>
      <p:pic>
        <p:nvPicPr>
          <p:cNvPr id="619523" name="Picture 3" descr="chargaff-profile"/>
          <p:cNvPicPr>
            <a:picLocks noChangeAspect="1" noChangeArrowheads="1"/>
          </p:cNvPicPr>
          <p:nvPr/>
        </p:nvPicPr>
        <p:blipFill>
          <a:blip r:embed="rId4" cstate="print"/>
          <a:srcRect/>
          <a:stretch>
            <a:fillRect/>
          </a:stretch>
        </p:blipFill>
        <p:spPr bwMode="auto">
          <a:xfrm>
            <a:off x="6172200" y="1458913"/>
            <a:ext cx="3006725" cy="4789487"/>
          </a:xfrm>
          <a:prstGeom prst="rect">
            <a:avLst/>
          </a:prstGeom>
          <a:noFill/>
        </p:spPr>
      </p:pic>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570" name="Rectangle 2"/>
          <p:cNvSpPr>
            <a:spLocks noGrp="1" noChangeArrowheads="1"/>
          </p:cNvSpPr>
          <p:nvPr>
            <p:ph type="title"/>
          </p:nvPr>
        </p:nvSpPr>
        <p:spPr/>
        <p:txBody>
          <a:bodyPr/>
          <a:lstStyle/>
          <a:p>
            <a:r>
              <a:rPr lang="en-US"/>
              <a:t>Skepticism</a:t>
            </a:r>
          </a:p>
        </p:txBody>
      </p:sp>
      <p:sp>
        <p:nvSpPr>
          <p:cNvPr id="621571" name="Rectangle 3"/>
          <p:cNvSpPr>
            <a:spLocks noGrp="1" noChangeArrowheads="1"/>
          </p:cNvSpPr>
          <p:nvPr>
            <p:ph type="body" idx="1"/>
          </p:nvPr>
        </p:nvSpPr>
        <p:spPr>
          <a:xfrm>
            <a:off x="3962400" y="1600200"/>
            <a:ext cx="5029200" cy="5105400"/>
          </a:xfrm>
        </p:spPr>
        <p:txBody>
          <a:bodyPr/>
          <a:lstStyle/>
          <a:p>
            <a:pPr>
              <a:lnSpc>
                <a:spcPct val="80000"/>
              </a:lnSpc>
              <a:buFontTx/>
              <a:buNone/>
            </a:pPr>
            <a:r>
              <a:rPr lang="en-US" sz="2400" i="1"/>
              <a:t>	“New ideas in science are not always right just because they are new. Nor are the old ideas always wrong just because they are old. A critical attitude is clearly required of every scientist. But what is required is to be equally critical to the old ideas as to the new. Whenever the established ideas are accepted uncritically, but conflicting new evidence is brushed aside and not reported because it does not fit, then that particular science is in deep trouble—and it has happened quite often in the historical past.”</a:t>
            </a:r>
            <a:r>
              <a:rPr lang="en-US" sz="2400"/>
              <a:t> </a:t>
            </a:r>
          </a:p>
        </p:txBody>
      </p:sp>
      <p:pic>
        <p:nvPicPr>
          <p:cNvPr id="621572" name="Picture 4" descr="Gold-moondust72"/>
          <p:cNvPicPr>
            <a:picLocks noChangeAspect="1" noChangeArrowheads="1"/>
          </p:cNvPicPr>
          <p:nvPr/>
        </p:nvPicPr>
        <p:blipFill>
          <a:blip r:embed="rId3" cstate="print"/>
          <a:srcRect/>
          <a:stretch>
            <a:fillRect/>
          </a:stretch>
        </p:blipFill>
        <p:spPr bwMode="auto">
          <a:xfrm>
            <a:off x="641350" y="1670050"/>
            <a:ext cx="3016250" cy="4425950"/>
          </a:xfrm>
          <a:prstGeom prst="rect">
            <a:avLst/>
          </a:prstGeom>
          <a:noFill/>
        </p:spPr>
      </p:pic>
      <p:sp>
        <p:nvSpPr>
          <p:cNvPr id="621573" name="Text Box 5"/>
          <p:cNvSpPr txBox="1">
            <a:spLocks noChangeArrowheads="1"/>
          </p:cNvSpPr>
          <p:nvPr/>
        </p:nvSpPr>
        <p:spPr bwMode="auto">
          <a:xfrm>
            <a:off x="1339850" y="6248400"/>
            <a:ext cx="1555750" cy="366713"/>
          </a:xfrm>
          <a:prstGeom prst="rect">
            <a:avLst/>
          </a:prstGeom>
          <a:noFill/>
          <a:ln w="9525">
            <a:noFill/>
            <a:miter lim="800000"/>
            <a:headEnd/>
            <a:tailEnd/>
          </a:ln>
          <a:effectLst/>
        </p:spPr>
        <p:txBody>
          <a:bodyPr wrap="none">
            <a:spAutoFit/>
          </a:bodyPr>
          <a:lstStyle/>
          <a:p>
            <a:r>
              <a:rPr lang="en-US"/>
              <a:t>Thomas Gold</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6" name="Rectangle 2"/>
          <p:cNvSpPr>
            <a:spLocks noGrp="1" noChangeArrowheads="1"/>
          </p:cNvSpPr>
          <p:nvPr>
            <p:ph type="title"/>
          </p:nvPr>
        </p:nvSpPr>
        <p:spPr/>
        <p:txBody>
          <a:bodyPr/>
          <a:lstStyle/>
          <a:p>
            <a:r>
              <a:rPr lang="en-US"/>
              <a:t>Skepticism </a:t>
            </a:r>
          </a:p>
        </p:txBody>
      </p:sp>
      <p:sp>
        <p:nvSpPr>
          <p:cNvPr id="625667" name="Rectangle 3"/>
          <p:cNvSpPr>
            <a:spLocks noGrp="1" noChangeArrowheads="1"/>
          </p:cNvSpPr>
          <p:nvPr>
            <p:ph type="body" idx="1"/>
          </p:nvPr>
        </p:nvSpPr>
        <p:spPr>
          <a:xfrm>
            <a:off x="533400" y="3124200"/>
            <a:ext cx="3886200" cy="1676400"/>
          </a:xfrm>
        </p:spPr>
        <p:txBody>
          <a:bodyPr/>
          <a:lstStyle/>
          <a:p>
            <a:pPr>
              <a:buFontTx/>
              <a:buNone/>
            </a:pPr>
            <a:r>
              <a:rPr lang="en-US"/>
              <a:t>	The greatest value of science is the freedom to doubt!</a:t>
            </a:r>
          </a:p>
        </p:txBody>
      </p:sp>
      <p:pic>
        <p:nvPicPr>
          <p:cNvPr id="625668" name="Picture 4" descr="R_Feynman"/>
          <p:cNvPicPr>
            <a:picLocks noChangeAspect="1" noChangeArrowheads="1"/>
          </p:cNvPicPr>
          <p:nvPr/>
        </p:nvPicPr>
        <p:blipFill>
          <a:blip r:embed="rId3" cstate="print"/>
          <a:srcRect/>
          <a:stretch>
            <a:fillRect/>
          </a:stretch>
        </p:blipFill>
        <p:spPr bwMode="auto">
          <a:xfrm>
            <a:off x="5257800" y="1731963"/>
            <a:ext cx="3308350" cy="4668837"/>
          </a:xfrm>
          <a:prstGeom prst="rect">
            <a:avLst/>
          </a:prstGeom>
          <a:noFill/>
        </p:spPr>
      </p:pic>
      <p:sp>
        <p:nvSpPr>
          <p:cNvPr id="625669" name="Text Box 5"/>
          <p:cNvSpPr txBox="1">
            <a:spLocks noChangeArrowheads="1"/>
          </p:cNvSpPr>
          <p:nvPr/>
        </p:nvSpPr>
        <p:spPr bwMode="auto">
          <a:xfrm>
            <a:off x="6013450" y="6477000"/>
            <a:ext cx="1987550" cy="366713"/>
          </a:xfrm>
          <a:prstGeom prst="rect">
            <a:avLst/>
          </a:prstGeom>
          <a:noFill/>
          <a:ln w="9525">
            <a:noFill/>
            <a:miter lim="800000"/>
            <a:headEnd/>
            <a:tailEnd/>
          </a:ln>
          <a:effectLst/>
        </p:spPr>
        <p:txBody>
          <a:bodyPr wrap="none">
            <a:spAutoFit/>
          </a:bodyPr>
          <a:lstStyle/>
          <a:p>
            <a:r>
              <a:rPr lang="en-US"/>
              <a:t>Richard Feynman</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6498" name="Rectangle 2"/>
          <p:cNvSpPr>
            <a:spLocks noGrp="1" noChangeArrowheads="1"/>
          </p:cNvSpPr>
          <p:nvPr>
            <p:ph type="title"/>
          </p:nvPr>
        </p:nvSpPr>
        <p:spPr>
          <a:xfrm>
            <a:off x="457200" y="152400"/>
            <a:ext cx="8229600" cy="1143000"/>
          </a:xfrm>
        </p:spPr>
        <p:txBody>
          <a:bodyPr/>
          <a:lstStyle/>
          <a:p>
            <a:r>
              <a:rPr lang="en-US"/>
              <a:t>Thank You to Cornell Library</a:t>
            </a:r>
          </a:p>
        </p:txBody>
      </p:sp>
      <p:sp>
        <p:nvSpPr>
          <p:cNvPr id="746499" name="Rectangle 3"/>
          <p:cNvSpPr>
            <a:spLocks noGrp="1" noChangeArrowheads="1"/>
          </p:cNvSpPr>
          <p:nvPr>
            <p:ph type="body" idx="1"/>
          </p:nvPr>
        </p:nvSpPr>
        <p:spPr/>
        <p:txBody>
          <a:bodyPr/>
          <a:lstStyle/>
          <a:p>
            <a:pPr>
              <a:buFontTx/>
              <a:buNone/>
            </a:pPr>
            <a:r>
              <a:rPr lang="en-US"/>
              <a:t>	</a:t>
            </a:r>
          </a:p>
        </p:txBody>
      </p:sp>
      <p:pic>
        <p:nvPicPr>
          <p:cNvPr id="746500" name="Picture 4" descr="mann-and-the-rainbow"/>
          <p:cNvPicPr>
            <a:picLocks noChangeAspect="1" noChangeArrowheads="1"/>
          </p:cNvPicPr>
          <p:nvPr/>
        </p:nvPicPr>
        <p:blipFill>
          <a:blip r:embed="rId3" cstate="print"/>
          <a:srcRect/>
          <a:stretch>
            <a:fillRect/>
          </a:stretch>
        </p:blipFill>
        <p:spPr bwMode="auto">
          <a:xfrm>
            <a:off x="1447800" y="1295400"/>
            <a:ext cx="6180138" cy="5410200"/>
          </a:xfrm>
          <a:prstGeom prst="rect">
            <a:avLst/>
          </a:prstGeom>
          <a:noFill/>
        </p:spPr>
      </p:pic>
      <p:sp>
        <p:nvSpPr>
          <p:cNvPr id="746501" name="Text Box 5"/>
          <p:cNvSpPr txBox="1">
            <a:spLocks noChangeArrowheads="1"/>
          </p:cNvSpPr>
          <p:nvPr/>
        </p:nvSpPr>
        <p:spPr bwMode="auto">
          <a:xfrm>
            <a:off x="2133600" y="1828800"/>
            <a:ext cx="4459288" cy="701675"/>
          </a:xfrm>
          <a:prstGeom prst="rect">
            <a:avLst/>
          </a:prstGeom>
          <a:noFill/>
          <a:ln w="9525">
            <a:noFill/>
            <a:miter lim="800000"/>
            <a:headEnd/>
            <a:tailEnd/>
          </a:ln>
          <a:effectLst/>
        </p:spPr>
        <p:txBody>
          <a:bodyPr wrap="none">
            <a:spAutoFit/>
          </a:bodyPr>
          <a:lstStyle/>
          <a:p>
            <a:r>
              <a:rPr lang="en-US" sz="4000">
                <a:solidFill>
                  <a:schemeClr val="bg1"/>
                </a:solidFill>
                <a:latin typeface="Monotype Corsiva" pitchFamily="66" charset="0"/>
              </a:rPr>
              <a:t>141 Pages of References</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0482" name="Rectangle 2"/>
          <p:cNvSpPr>
            <a:spLocks noGrp="1" noChangeArrowheads="1"/>
          </p:cNvSpPr>
          <p:nvPr>
            <p:ph type="title"/>
          </p:nvPr>
        </p:nvSpPr>
        <p:spPr>
          <a:xfrm>
            <a:off x="457200" y="0"/>
            <a:ext cx="8229600" cy="1143000"/>
          </a:xfrm>
        </p:spPr>
        <p:txBody>
          <a:bodyPr/>
          <a:lstStyle/>
          <a:p>
            <a:r>
              <a:rPr lang="en-US"/>
              <a:t>What is Life?</a:t>
            </a:r>
          </a:p>
        </p:txBody>
      </p:sp>
      <p:sp>
        <p:nvSpPr>
          <p:cNvPr id="660483" name="Rectangle 3"/>
          <p:cNvSpPr>
            <a:spLocks noGrp="1" noChangeArrowheads="1"/>
          </p:cNvSpPr>
          <p:nvPr>
            <p:ph type="body" idx="1"/>
          </p:nvPr>
        </p:nvSpPr>
        <p:spPr>
          <a:xfrm>
            <a:off x="0" y="3962400"/>
            <a:ext cx="9144000" cy="2971800"/>
          </a:xfrm>
        </p:spPr>
        <p:txBody>
          <a:bodyPr/>
          <a:lstStyle/>
          <a:p>
            <a:pPr>
              <a:lnSpc>
                <a:spcPct val="90000"/>
              </a:lnSpc>
            </a:pPr>
            <a:r>
              <a:rPr lang="en-US" sz="2800" b="1" i="1"/>
              <a:t>Sense </a:t>
            </a:r>
            <a:r>
              <a:rPr lang="en-US" sz="2800"/>
              <a:t>the environment and </a:t>
            </a:r>
            <a:r>
              <a:rPr lang="en-US" sz="2800" b="1" i="1"/>
              <a:t>respond </a:t>
            </a:r>
            <a:r>
              <a:rPr lang="en-US" sz="2800"/>
              <a:t>appropriately.</a:t>
            </a:r>
          </a:p>
          <a:p>
            <a:pPr>
              <a:lnSpc>
                <a:spcPct val="90000"/>
              </a:lnSpc>
            </a:pPr>
            <a:r>
              <a:rPr lang="en-US" sz="2800"/>
              <a:t>Generate </a:t>
            </a:r>
            <a:r>
              <a:rPr lang="en-US" sz="2800" b="1" i="1"/>
              <a:t>electricity</a:t>
            </a:r>
            <a:r>
              <a:rPr lang="en-US" sz="2800"/>
              <a:t>.</a:t>
            </a:r>
          </a:p>
          <a:p>
            <a:pPr>
              <a:lnSpc>
                <a:spcPct val="90000"/>
              </a:lnSpc>
            </a:pPr>
            <a:r>
              <a:rPr lang="en-US" sz="2800" b="1" i="1"/>
              <a:t>Move</a:t>
            </a:r>
            <a:r>
              <a:rPr lang="en-US" sz="2800"/>
              <a:t> as a result of forces generated within.</a:t>
            </a:r>
          </a:p>
          <a:p>
            <a:pPr>
              <a:lnSpc>
                <a:spcPct val="90000"/>
              </a:lnSpc>
            </a:pPr>
            <a:r>
              <a:rPr lang="en-US" sz="2800"/>
              <a:t>Take up nourishment from the environment.</a:t>
            </a:r>
          </a:p>
          <a:p>
            <a:pPr>
              <a:lnSpc>
                <a:spcPct val="90000"/>
              </a:lnSpc>
            </a:pPr>
            <a:r>
              <a:rPr lang="en-US" sz="2800"/>
              <a:t>Metabolize at ambient temperatures and pressures.</a:t>
            </a:r>
          </a:p>
          <a:p>
            <a:pPr>
              <a:lnSpc>
                <a:spcPct val="90000"/>
              </a:lnSpc>
            </a:pPr>
            <a:r>
              <a:rPr lang="en-US" sz="2800"/>
              <a:t>Reproduce with near-perfect fidelity. </a:t>
            </a:r>
          </a:p>
        </p:txBody>
      </p:sp>
      <p:pic>
        <p:nvPicPr>
          <p:cNvPr id="660485" name="Picture 5" descr="schrodingerscat-tshirt"/>
          <p:cNvPicPr>
            <a:picLocks noChangeAspect="1" noChangeArrowheads="1"/>
          </p:cNvPicPr>
          <p:nvPr/>
        </p:nvPicPr>
        <p:blipFill>
          <a:blip r:embed="rId3" cstate="print"/>
          <a:srcRect/>
          <a:stretch>
            <a:fillRect/>
          </a:stretch>
        </p:blipFill>
        <p:spPr bwMode="auto">
          <a:xfrm>
            <a:off x="2286000" y="1004888"/>
            <a:ext cx="4222750" cy="2881312"/>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Rectangle 2"/>
          <p:cNvSpPr>
            <a:spLocks noGrp="1" noChangeArrowheads="1"/>
          </p:cNvSpPr>
          <p:nvPr>
            <p:ph type="title"/>
          </p:nvPr>
        </p:nvSpPr>
        <p:spPr/>
        <p:txBody>
          <a:bodyPr/>
          <a:lstStyle/>
          <a:p>
            <a:r>
              <a:rPr lang="en-US"/>
              <a:t>  </a:t>
            </a:r>
          </a:p>
        </p:txBody>
      </p:sp>
      <p:sp>
        <p:nvSpPr>
          <p:cNvPr id="411651" name="Rectangle 3"/>
          <p:cNvSpPr>
            <a:spLocks noGrp="1" noChangeArrowheads="1"/>
          </p:cNvSpPr>
          <p:nvPr>
            <p:ph type="body" idx="1"/>
          </p:nvPr>
        </p:nvSpPr>
        <p:spPr>
          <a:xfrm>
            <a:off x="0" y="4724400"/>
            <a:ext cx="9144000" cy="2209800"/>
          </a:xfrm>
        </p:spPr>
        <p:txBody>
          <a:bodyPr/>
          <a:lstStyle/>
          <a:p>
            <a:pPr>
              <a:lnSpc>
                <a:spcPct val="80000"/>
              </a:lnSpc>
              <a:buFontTx/>
              <a:buNone/>
            </a:pPr>
            <a:r>
              <a:rPr lang="en-US" sz="2400"/>
              <a:t>	</a:t>
            </a:r>
            <a:r>
              <a:rPr lang="en-US" sz="2800"/>
              <a:t>In the 17</a:t>
            </a:r>
            <a:r>
              <a:rPr lang="en-US" sz="2800" baseline="30000"/>
              <a:t>th</a:t>
            </a:r>
            <a:r>
              <a:rPr lang="en-US" sz="2800"/>
              <a:t> and 18</a:t>
            </a:r>
            <a:r>
              <a:rPr lang="en-US" sz="2800" baseline="30000"/>
              <a:t>th</a:t>
            </a:r>
            <a:r>
              <a:rPr lang="en-US" sz="2800"/>
              <a:t> century, microscopists, including Antony van Leeuwenhoek and George Adams, discovered animalcules or living atoms. By the 19</a:t>
            </a:r>
            <a:r>
              <a:rPr lang="en-US" sz="2800" baseline="30000"/>
              <a:t>th</a:t>
            </a:r>
            <a:r>
              <a:rPr lang="en-US" sz="2800"/>
              <a:t> century, it became clear that these organisms could </a:t>
            </a:r>
            <a:r>
              <a:rPr lang="en-US" sz="2800" b="1" i="1"/>
              <a:t>sense</a:t>
            </a:r>
            <a:r>
              <a:rPr lang="en-US" sz="2800"/>
              <a:t> and </a:t>
            </a:r>
            <a:r>
              <a:rPr lang="en-US" sz="2800" b="1" i="1"/>
              <a:t>respond appropriately</a:t>
            </a:r>
            <a:r>
              <a:rPr lang="en-US" sz="2800"/>
              <a:t> to the environment.</a:t>
            </a:r>
          </a:p>
        </p:txBody>
      </p:sp>
      <p:pic>
        <p:nvPicPr>
          <p:cNvPr id="411652" name="Picture 4" descr="Facsimile Page Image"/>
          <p:cNvPicPr>
            <a:picLocks noChangeAspect="1" noChangeArrowheads="1"/>
          </p:cNvPicPr>
          <p:nvPr/>
        </p:nvPicPr>
        <p:blipFill>
          <a:blip r:embed="rId3" cstate="print"/>
          <a:srcRect l="11852" t="10388" r="11852" b="47610"/>
          <a:stretch>
            <a:fillRect/>
          </a:stretch>
        </p:blipFill>
        <p:spPr bwMode="auto">
          <a:xfrm>
            <a:off x="1882775" y="152400"/>
            <a:ext cx="5584825" cy="42116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ChangeArrowheads="1"/>
          </p:cNvSpPr>
          <p:nvPr>
            <p:ph type="title"/>
          </p:nvPr>
        </p:nvSpPr>
        <p:spPr/>
        <p:txBody>
          <a:bodyPr/>
          <a:lstStyle/>
          <a:p>
            <a:r>
              <a:rPr lang="en-US" sz="4000" i="1"/>
              <a:t>Chlamydomonas</a:t>
            </a:r>
            <a:r>
              <a:rPr lang="en-US" sz="4000"/>
              <a:t> Step-Up Photophobic Response</a:t>
            </a:r>
          </a:p>
        </p:txBody>
      </p:sp>
      <p:sp>
        <p:nvSpPr>
          <p:cNvPr id="179203" name="Rectangle 3"/>
          <p:cNvSpPr>
            <a:spLocks noGrp="1" noChangeArrowheads="1"/>
          </p:cNvSpPr>
          <p:nvPr>
            <p:ph type="body" idx="1"/>
          </p:nvPr>
        </p:nvSpPr>
        <p:spPr/>
        <p:txBody>
          <a:bodyPr/>
          <a:lstStyle/>
          <a:p>
            <a:pPr>
              <a:buFontTx/>
              <a:buNone/>
            </a:pPr>
            <a:r>
              <a:rPr lang="en-US"/>
              <a:t> </a:t>
            </a:r>
          </a:p>
        </p:txBody>
      </p:sp>
      <p:pic>
        <p:nvPicPr>
          <p:cNvPr id="179205" name="Picture 5" descr="26216B_chlamydomonas"/>
          <p:cNvPicPr>
            <a:picLocks noChangeAspect="1" noChangeArrowheads="1"/>
          </p:cNvPicPr>
          <p:nvPr/>
        </p:nvPicPr>
        <p:blipFill>
          <a:blip r:embed="rId3" cstate="print"/>
          <a:srcRect/>
          <a:stretch>
            <a:fillRect/>
          </a:stretch>
        </p:blipFill>
        <p:spPr bwMode="auto">
          <a:xfrm>
            <a:off x="457200" y="1676400"/>
            <a:ext cx="4287838" cy="4687888"/>
          </a:xfrm>
          <a:prstGeom prst="rect">
            <a:avLst/>
          </a:prstGeom>
          <a:noFill/>
        </p:spPr>
      </p:pic>
      <p:pic>
        <p:nvPicPr>
          <p:cNvPr id="179211" name="Picture 11" descr="chlamy3"/>
          <p:cNvPicPr>
            <a:picLocks noChangeAspect="1" noChangeArrowheads="1"/>
          </p:cNvPicPr>
          <p:nvPr/>
        </p:nvPicPr>
        <p:blipFill>
          <a:blip r:embed="rId4" cstate="print"/>
          <a:srcRect/>
          <a:stretch>
            <a:fillRect/>
          </a:stretch>
        </p:blipFill>
        <p:spPr bwMode="auto">
          <a:xfrm>
            <a:off x="5029200" y="1679575"/>
            <a:ext cx="3748088" cy="4721225"/>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7394" name="Rectangle 2"/>
          <p:cNvSpPr>
            <a:spLocks noGrp="1" noChangeArrowheads="1"/>
          </p:cNvSpPr>
          <p:nvPr>
            <p:ph type="title"/>
          </p:nvPr>
        </p:nvSpPr>
        <p:spPr/>
        <p:txBody>
          <a:bodyPr/>
          <a:lstStyle/>
          <a:p>
            <a:r>
              <a:rPr lang="en-US"/>
              <a:t> </a:t>
            </a:r>
          </a:p>
        </p:txBody>
      </p:sp>
      <p:sp>
        <p:nvSpPr>
          <p:cNvPr id="187395" name="Rectangle 3"/>
          <p:cNvSpPr>
            <a:spLocks noGrp="1" noChangeArrowheads="1"/>
          </p:cNvSpPr>
          <p:nvPr>
            <p:ph type="body" sz="half" idx="1"/>
          </p:nvPr>
        </p:nvSpPr>
        <p:spPr/>
        <p:txBody>
          <a:bodyPr/>
          <a:lstStyle/>
          <a:p>
            <a:pPr>
              <a:buFontTx/>
              <a:buNone/>
            </a:pPr>
            <a:r>
              <a:rPr lang="en-US" sz="2800"/>
              <a:t> </a:t>
            </a:r>
          </a:p>
        </p:txBody>
      </p:sp>
      <p:pic>
        <p:nvPicPr>
          <p:cNvPr id="187396" name="ChlamyHegemannlab.wmv">
            <a:hlinkClick r:id="" action="ppaction://media"/>
          </p:cNvPr>
          <p:cNvPicPr>
            <a:picLocks noGrp="1" noRot="1" noChangeAspect="1" noChangeArrowheads="1"/>
          </p:cNvPicPr>
          <p:nvPr>
            <p:ph sz="half" idx="2"/>
            <a:videoFile r:link="rId1"/>
          </p:nvPr>
        </p:nvPicPr>
        <p:blipFill>
          <a:blip r:embed="rId4" cstate="print"/>
          <a:srcRect/>
          <a:stretch>
            <a:fillRect/>
          </a:stretch>
        </p:blipFill>
        <p:spPr>
          <a:xfrm>
            <a:off x="1981200" y="1905000"/>
            <a:ext cx="5257800" cy="3943350"/>
          </a:xfrm>
          <a:ln/>
        </p:spPr>
      </p:pic>
      <p:sp>
        <p:nvSpPr>
          <p:cNvPr id="187398" name="Text Box 6"/>
          <p:cNvSpPr txBox="1">
            <a:spLocks noChangeArrowheads="1"/>
          </p:cNvSpPr>
          <p:nvPr/>
        </p:nvSpPr>
        <p:spPr bwMode="auto">
          <a:xfrm>
            <a:off x="228600" y="381000"/>
            <a:ext cx="8686800" cy="1066800"/>
          </a:xfrm>
          <a:prstGeom prst="rect">
            <a:avLst/>
          </a:prstGeom>
          <a:noFill/>
          <a:ln w="9525">
            <a:noFill/>
            <a:miter lim="800000"/>
            <a:headEnd/>
            <a:tailEnd/>
          </a:ln>
          <a:effectLst/>
        </p:spPr>
        <p:txBody>
          <a:bodyPr>
            <a:spAutoFit/>
          </a:bodyPr>
          <a:lstStyle/>
          <a:p>
            <a:pPr algn="ctr">
              <a:spcBef>
                <a:spcPct val="50000"/>
              </a:spcBef>
            </a:pPr>
            <a:r>
              <a:rPr lang="en-US" sz="3200">
                <a:solidFill>
                  <a:schemeClr val="bg1"/>
                </a:solidFill>
              </a:rPr>
              <a:t>Step-Up Photophobic Response Initiated by a 10 </a:t>
            </a:r>
            <a:r>
              <a:rPr lang="el-GR" sz="3200">
                <a:solidFill>
                  <a:schemeClr val="bg1"/>
                </a:solidFill>
                <a:cs typeface="Times New Roman" pitchFamily="18" charset="0"/>
              </a:rPr>
              <a:t>μ</a:t>
            </a:r>
            <a:r>
              <a:rPr lang="en-US" sz="3200">
                <a:solidFill>
                  <a:schemeClr val="bg1"/>
                </a:solidFill>
                <a:cs typeface="Times New Roman" pitchFamily="18" charset="0"/>
              </a:rPr>
              <a:t>s Flash of Green Light</a:t>
            </a:r>
            <a:endParaRPr lang="el-GR" sz="3200">
              <a:solidFill>
                <a:schemeClr val="bg1"/>
              </a:solidFill>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838" fill="hold"/>
                                        <p:tgtEl>
                                          <p:spTgt spid="18739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endCondLst>
                    <p:cond evt="onNext" delay="0">
                      <p:tgtEl>
                        <p:sldTgt/>
                      </p:tgtEl>
                    </p:cond>
                    <p:cond evt="onPrev" delay="0">
                      <p:tgtEl>
                        <p:sldTgt/>
                      </p:tgtEl>
                    </p:cond>
                  </p:endCondLst>
                </p:cTn>
                <p:tgtEl>
                  <p:spTgt spid="187396"/>
                </p:tgtEl>
              </p:cMediaNode>
            </p:video>
            <p:seq concurrent="1" nextAc="seek">
              <p:cTn id="8" restart="whenNotActive" fill="hold" evtFilter="cancelBubble" nodeType="interactiveSeq">
                <p:stCondLst>
                  <p:cond evt="onClick" delay="0">
                    <p:tgtEl>
                      <p:spTgt spid="18739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87396"/>
                                        </p:tgtEl>
                                      </p:cBhvr>
                                    </p:cmd>
                                  </p:childTnLst>
                                </p:cTn>
                              </p:par>
                            </p:childTnLst>
                          </p:cTn>
                        </p:par>
                      </p:childTnLst>
                    </p:cTn>
                  </p:par>
                </p:childTnLst>
              </p:cTn>
              <p:nextCondLst>
                <p:cond evt="onClick" delay="0">
                  <p:tgtEl>
                    <p:spTgt spid="187396"/>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698" name="Rectangle 2"/>
          <p:cNvSpPr>
            <a:spLocks noGrp="1" noChangeArrowheads="1"/>
          </p:cNvSpPr>
          <p:nvPr>
            <p:ph type="title"/>
          </p:nvPr>
        </p:nvSpPr>
        <p:spPr>
          <a:xfrm>
            <a:off x="0" y="152400"/>
            <a:ext cx="9144000" cy="1143000"/>
          </a:xfrm>
        </p:spPr>
        <p:txBody>
          <a:bodyPr/>
          <a:lstStyle/>
          <a:p>
            <a:r>
              <a:rPr lang="en-US" sz="3600"/>
              <a:t>The Ability to Swim Backwards in Response to Light Requires Calcium</a:t>
            </a:r>
          </a:p>
        </p:txBody>
      </p:sp>
      <p:sp>
        <p:nvSpPr>
          <p:cNvPr id="669699" name="Rectangle 3"/>
          <p:cNvSpPr>
            <a:spLocks noGrp="1" noChangeArrowheads="1"/>
          </p:cNvSpPr>
          <p:nvPr>
            <p:ph type="body" idx="1"/>
          </p:nvPr>
        </p:nvSpPr>
        <p:spPr/>
        <p:txBody>
          <a:bodyPr/>
          <a:lstStyle/>
          <a:p>
            <a:pPr>
              <a:buFontTx/>
              <a:buNone/>
            </a:pPr>
            <a:r>
              <a:rPr lang="en-US"/>
              <a:t> </a:t>
            </a:r>
          </a:p>
        </p:txBody>
      </p:sp>
      <p:pic>
        <p:nvPicPr>
          <p:cNvPr id="669700" name="Picture 4"/>
          <p:cNvPicPr>
            <a:picLocks noChangeAspect="1" noChangeArrowheads="1"/>
          </p:cNvPicPr>
          <p:nvPr/>
        </p:nvPicPr>
        <p:blipFill>
          <a:blip r:embed="rId3" cstate="print"/>
          <a:srcRect/>
          <a:stretch>
            <a:fillRect/>
          </a:stretch>
        </p:blipFill>
        <p:spPr bwMode="auto">
          <a:xfrm>
            <a:off x="3405188" y="1562100"/>
            <a:ext cx="2614612" cy="5067300"/>
          </a:xfrm>
          <a:prstGeom prst="rect">
            <a:avLst/>
          </a:prstGeom>
          <a:noFill/>
          <a:ln w="9525">
            <a:noFill/>
            <a:miter lim="800000"/>
            <a:headEnd/>
            <a:tailEnd/>
          </a:ln>
          <a:effectLst/>
        </p:spPr>
      </p:pic>
      <p:sp>
        <p:nvSpPr>
          <p:cNvPr id="669702" name="Text Box 6"/>
          <p:cNvSpPr txBox="1">
            <a:spLocks noChangeArrowheads="1"/>
          </p:cNvSpPr>
          <p:nvPr/>
        </p:nvSpPr>
        <p:spPr bwMode="auto">
          <a:xfrm>
            <a:off x="3946525" y="5257800"/>
            <a:ext cx="2835275" cy="366713"/>
          </a:xfrm>
          <a:prstGeom prst="rect">
            <a:avLst/>
          </a:prstGeom>
          <a:noFill/>
          <a:ln w="9525">
            <a:noFill/>
            <a:miter lim="800000"/>
            <a:headEnd/>
            <a:tailEnd/>
          </a:ln>
          <a:effectLst/>
        </p:spPr>
        <p:txBody>
          <a:bodyPr>
            <a:spAutoFit/>
          </a:bodyPr>
          <a:lstStyle/>
          <a:p>
            <a:r>
              <a:rPr lang="en-US"/>
              <a:t>10</a:t>
            </a:r>
            <a:r>
              <a:rPr lang="en-US" baseline="30000"/>
              <a:t>-8 </a:t>
            </a:r>
            <a:r>
              <a:rPr lang="en-US"/>
              <a:t>10</a:t>
            </a:r>
            <a:r>
              <a:rPr lang="en-US" baseline="30000"/>
              <a:t>-6</a:t>
            </a:r>
            <a:r>
              <a:rPr lang="en-US"/>
              <a:t> 10</a:t>
            </a:r>
            <a:r>
              <a:rPr lang="en-US" baseline="30000"/>
              <a:t>-4    </a:t>
            </a:r>
            <a:r>
              <a:rPr lang="en-US"/>
              <a:t>M Ca</a:t>
            </a:r>
            <a:r>
              <a:rPr lang="en-US" baseline="30000"/>
              <a:t>2+</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2"/>
          <p:cNvSpPr>
            <a:spLocks noGrp="1" noChangeArrowheads="1"/>
          </p:cNvSpPr>
          <p:nvPr>
            <p:ph type="title"/>
          </p:nvPr>
        </p:nvSpPr>
        <p:spPr/>
        <p:txBody>
          <a:bodyPr/>
          <a:lstStyle/>
          <a:p>
            <a:r>
              <a:rPr lang="en-US"/>
              <a:t>   </a:t>
            </a:r>
          </a:p>
        </p:txBody>
      </p:sp>
      <p:sp>
        <p:nvSpPr>
          <p:cNvPr id="360451" name="Rectangle 3"/>
          <p:cNvSpPr>
            <a:spLocks noGrp="1" noChangeArrowheads="1"/>
          </p:cNvSpPr>
          <p:nvPr>
            <p:ph type="body" idx="1"/>
          </p:nvPr>
        </p:nvSpPr>
        <p:spPr/>
        <p:txBody>
          <a:bodyPr/>
          <a:lstStyle/>
          <a:p>
            <a:pPr>
              <a:buFontTx/>
              <a:buNone/>
            </a:pPr>
            <a:r>
              <a:rPr lang="en-US"/>
              <a:t>  </a:t>
            </a:r>
          </a:p>
        </p:txBody>
      </p:sp>
      <p:pic>
        <p:nvPicPr>
          <p:cNvPr id="360453" name="Picture 5" descr="High-quality image (391K) - Opens new window">
            <a:hlinkClick r:id="rId3"/>
          </p:cNvPr>
          <p:cNvPicPr>
            <a:picLocks noChangeAspect="1" noChangeArrowheads="1"/>
          </p:cNvPicPr>
          <p:nvPr/>
        </p:nvPicPr>
        <p:blipFill>
          <a:blip r:embed="rId4" cstate="print"/>
          <a:srcRect r="52423"/>
          <a:stretch>
            <a:fillRect/>
          </a:stretch>
        </p:blipFill>
        <p:spPr bwMode="auto">
          <a:xfrm>
            <a:off x="2057400" y="1158875"/>
            <a:ext cx="5219700" cy="4860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Rectangle 2"/>
          <p:cNvSpPr>
            <a:spLocks noGrp="1" noChangeArrowheads="1"/>
          </p:cNvSpPr>
          <p:nvPr>
            <p:ph type="title"/>
          </p:nvPr>
        </p:nvSpPr>
        <p:spPr/>
        <p:txBody>
          <a:bodyPr/>
          <a:lstStyle/>
          <a:p>
            <a:r>
              <a:rPr lang="en-US"/>
              <a:t>   </a:t>
            </a:r>
          </a:p>
        </p:txBody>
      </p:sp>
      <p:sp>
        <p:nvSpPr>
          <p:cNvPr id="362499" name="Rectangle 3"/>
          <p:cNvSpPr>
            <a:spLocks noGrp="1" noChangeArrowheads="1"/>
          </p:cNvSpPr>
          <p:nvPr>
            <p:ph type="body" idx="1"/>
          </p:nvPr>
        </p:nvSpPr>
        <p:spPr/>
        <p:txBody>
          <a:bodyPr/>
          <a:lstStyle/>
          <a:p>
            <a:pPr>
              <a:buFontTx/>
              <a:buNone/>
            </a:pPr>
            <a:r>
              <a:rPr lang="en-US"/>
              <a:t>  </a:t>
            </a:r>
          </a:p>
        </p:txBody>
      </p:sp>
      <p:pic>
        <p:nvPicPr>
          <p:cNvPr id="362501" name="Picture 5"/>
          <p:cNvPicPr>
            <a:picLocks noChangeAspect="1" noChangeArrowheads="1"/>
          </p:cNvPicPr>
          <p:nvPr/>
        </p:nvPicPr>
        <p:blipFill>
          <a:blip r:embed="rId3" cstate="print"/>
          <a:srcRect/>
          <a:stretch>
            <a:fillRect/>
          </a:stretch>
        </p:blipFill>
        <p:spPr bwMode="auto">
          <a:xfrm>
            <a:off x="1925638" y="1295400"/>
            <a:ext cx="5389562" cy="1266825"/>
          </a:xfrm>
          <a:prstGeom prst="rect">
            <a:avLst/>
          </a:prstGeom>
          <a:noFill/>
          <a:ln w="9525">
            <a:noFill/>
            <a:miter lim="800000"/>
            <a:headEnd/>
            <a:tailEnd/>
          </a:ln>
          <a:effectLst/>
        </p:spPr>
      </p:pic>
      <p:pic>
        <p:nvPicPr>
          <p:cNvPr id="362502" name="Picture 6"/>
          <p:cNvPicPr>
            <a:picLocks noChangeAspect="1" noChangeArrowheads="1"/>
          </p:cNvPicPr>
          <p:nvPr/>
        </p:nvPicPr>
        <p:blipFill>
          <a:blip r:embed="rId4" cstate="print"/>
          <a:srcRect/>
          <a:stretch>
            <a:fillRect/>
          </a:stretch>
        </p:blipFill>
        <p:spPr bwMode="auto">
          <a:xfrm>
            <a:off x="1905000" y="3962400"/>
            <a:ext cx="5389563" cy="1184275"/>
          </a:xfrm>
          <a:prstGeom prst="rect">
            <a:avLst/>
          </a:prstGeom>
          <a:noFill/>
          <a:ln w="9525">
            <a:noFill/>
            <a:miter lim="800000"/>
            <a:headEnd/>
            <a:tailEnd/>
          </a:ln>
          <a:effectLst/>
        </p:spPr>
      </p:pic>
      <p:sp>
        <p:nvSpPr>
          <p:cNvPr id="362503" name="Text Box 7"/>
          <p:cNvSpPr txBox="1">
            <a:spLocks noChangeArrowheads="1"/>
          </p:cNvSpPr>
          <p:nvPr/>
        </p:nvSpPr>
        <p:spPr bwMode="auto">
          <a:xfrm>
            <a:off x="3892550" y="2627313"/>
            <a:ext cx="1441450" cy="366712"/>
          </a:xfrm>
          <a:prstGeom prst="rect">
            <a:avLst/>
          </a:prstGeom>
          <a:noFill/>
          <a:ln w="9525">
            <a:noFill/>
            <a:miter lim="800000"/>
            <a:headEnd/>
            <a:tailEnd/>
          </a:ln>
          <a:effectLst/>
        </p:spPr>
        <p:txBody>
          <a:bodyPr wrap="none">
            <a:spAutoFit/>
          </a:bodyPr>
          <a:lstStyle/>
          <a:p>
            <a:r>
              <a:rPr lang="en-US"/>
              <a:t>Low calcium</a:t>
            </a:r>
          </a:p>
        </p:txBody>
      </p:sp>
      <p:sp>
        <p:nvSpPr>
          <p:cNvPr id="362504" name="Text Box 8"/>
          <p:cNvSpPr txBox="1">
            <a:spLocks noChangeArrowheads="1"/>
          </p:cNvSpPr>
          <p:nvPr/>
        </p:nvSpPr>
        <p:spPr bwMode="auto">
          <a:xfrm>
            <a:off x="3962400" y="5294313"/>
            <a:ext cx="1492250" cy="366712"/>
          </a:xfrm>
          <a:prstGeom prst="rect">
            <a:avLst/>
          </a:prstGeom>
          <a:noFill/>
          <a:ln w="9525">
            <a:noFill/>
            <a:miter lim="800000"/>
            <a:headEnd/>
            <a:tailEnd/>
          </a:ln>
          <a:effectLst/>
        </p:spPr>
        <p:txBody>
          <a:bodyPr wrap="none">
            <a:spAutoFit/>
          </a:bodyPr>
          <a:lstStyle/>
          <a:p>
            <a:r>
              <a:rPr lang="en-US"/>
              <a:t>High calcium</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0" y="228600"/>
            <a:ext cx="9144000" cy="1143000"/>
          </a:xfrm>
        </p:spPr>
        <p:txBody>
          <a:bodyPr/>
          <a:lstStyle/>
          <a:p>
            <a:r>
              <a:rPr lang="en-US" sz="3600"/>
              <a:t>Step-Up Photophobic Response </a:t>
            </a:r>
            <a:br>
              <a:rPr lang="en-US" sz="3600"/>
            </a:br>
            <a:r>
              <a:rPr lang="en-US" sz="3600"/>
              <a:t>(Change from Ciliary to Flagellar Beat)  </a:t>
            </a:r>
          </a:p>
        </p:txBody>
      </p:sp>
      <p:sp>
        <p:nvSpPr>
          <p:cNvPr id="35843" name="Rectangle 3"/>
          <p:cNvSpPr>
            <a:spLocks noGrp="1" noChangeArrowheads="1"/>
          </p:cNvSpPr>
          <p:nvPr>
            <p:ph type="body" idx="1"/>
          </p:nvPr>
        </p:nvSpPr>
        <p:spPr>
          <a:xfrm>
            <a:off x="228600" y="1600200"/>
            <a:ext cx="4724400" cy="5257800"/>
          </a:xfrm>
        </p:spPr>
        <p:txBody>
          <a:bodyPr/>
          <a:lstStyle/>
          <a:p>
            <a:pPr>
              <a:lnSpc>
                <a:spcPct val="80000"/>
              </a:lnSpc>
            </a:pPr>
            <a:r>
              <a:rPr lang="en-US" sz="2800"/>
              <a:t>Step-up photophobic response requires an increase in the ciliary Ca</a:t>
            </a:r>
            <a:r>
              <a:rPr lang="en-US" sz="2800" baseline="30000"/>
              <a:t>2+</a:t>
            </a:r>
            <a:r>
              <a:rPr lang="en-US" sz="2800"/>
              <a:t> concentration from 0.1 </a:t>
            </a:r>
            <a:r>
              <a:rPr lang="el-GR" sz="2800">
                <a:latin typeface="Times New Roman" pitchFamily="18" charset="0"/>
                <a:cs typeface="Times New Roman" pitchFamily="18" charset="0"/>
              </a:rPr>
              <a:t>μ</a:t>
            </a:r>
            <a:r>
              <a:rPr lang="en-US" sz="2800">
                <a:cs typeface="Times New Roman" pitchFamily="18" charset="0"/>
              </a:rPr>
              <a:t>M</a:t>
            </a:r>
            <a:r>
              <a:rPr lang="en-US" sz="2800">
                <a:latin typeface="Times New Roman" pitchFamily="18" charset="0"/>
                <a:cs typeface="Times New Roman" pitchFamily="18" charset="0"/>
              </a:rPr>
              <a:t> to 1 </a:t>
            </a:r>
            <a:r>
              <a:rPr lang="el-GR" sz="2800">
                <a:latin typeface="Times New Roman" pitchFamily="18" charset="0"/>
                <a:cs typeface="Times New Roman" pitchFamily="18" charset="0"/>
              </a:rPr>
              <a:t>μ</a:t>
            </a:r>
            <a:r>
              <a:rPr lang="en-US" sz="2800">
                <a:cs typeface="Times New Roman" pitchFamily="18" charset="0"/>
              </a:rPr>
              <a:t>M within 0.5 s.</a:t>
            </a:r>
          </a:p>
          <a:p>
            <a:pPr>
              <a:lnSpc>
                <a:spcPct val="80000"/>
              </a:lnSpc>
            </a:pPr>
            <a:r>
              <a:rPr lang="en-US" sz="2800">
                <a:cs typeface="Times New Roman" pitchFamily="18" charset="0"/>
              </a:rPr>
              <a:t>How many </a:t>
            </a:r>
            <a:r>
              <a:rPr lang="en-US" sz="2800"/>
              <a:t>Ca</a:t>
            </a:r>
            <a:r>
              <a:rPr lang="en-US" sz="2800" baseline="30000"/>
              <a:t>2+</a:t>
            </a:r>
            <a:r>
              <a:rPr lang="en-US" sz="2800"/>
              <a:t> ions have to enter the cilium in order for the Ca</a:t>
            </a:r>
            <a:r>
              <a:rPr lang="en-US" sz="2800" baseline="30000"/>
              <a:t>2+</a:t>
            </a:r>
            <a:r>
              <a:rPr lang="en-US" sz="2800"/>
              <a:t> concentration to rise from 0.1 </a:t>
            </a:r>
            <a:r>
              <a:rPr lang="el-GR" sz="2800">
                <a:latin typeface="Times New Roman" pitchFamily="18" charset="0"/>
                <a:cs typeface="Times New Roman" pitchFamily="18" charset="0"/>
              </a:rPr>
              <a:t>μ</a:t>
            </a:r>
            <a:r>
              <a:rPr lang="en-US" sz="2800">
                <a:cs typeface="Times New Roman" pitchFamily="18" charset="0"/>
              </a:rPr>
              <a:t>M</a:t>
            </a:r>
            <a:r>
              <a:rPr lang="en-US" sz="2800">
                <a:latin typeface="Times New Roman" pitchFamily="18" charset="0"/>
                <a:cs typeface="Times New Roman" pitchFamily="18" charset="0"/>
              </a:rPr>
              <a:t> to 1 </a:t>
            </a:r>
            <a:r>
              <a:rPr lang="el-GR" sz="2800">
                <a:latin typeface="Times New Roman" pitchFamily="18" charset="0"/>
                <a:cs typeface="Times New Roman" pitchFamily="18" charset="0"/>
              </a:rPr>
              <a:t>μ</a:t>
            </a:r>
            <a:r>
              <a:rPr lang="en-US" sz="2800">
                <a:cs typeface="Times New Roman" pitchFamily="18" charset="0"/>
              </a:rPr>
              <a:t>M? </a:t>
            </a:r>
          </a:p>
          <a:p>
            <a:pPr>
              <a:lnSpc>
                <a:spcPct val="80000"/>
              </a:lnSpc>
            </a:pPr>
            <a:r>
              <a:rPr lang="en-US" sz="2800">
                <a:cs typeface="Times New Roman" pitchFamily="18" charset="0"/>
              </a:rPr>
              <a:t>The cilium can be modeled as a </a:t>
            </a:r>
            <a:r>
              <a:rPr lang="en-US" sz="2800"/>
              <a:t>cylinder 15 </a:t>
            </a:r>
            <a:r>
              <a:rPr lang="el-GR" sz="2800">
                <a:latin typeface="Times New Roman" pitchFamily="18" charset="0"/>
                <a:cs typeface="Times New Roman" pitchFamily="18" charset="0"/>
              </a:rPr>
              <a:t>μ</a:t>
            </a:r>
            <a:r>
              <a:rPr lang="en-US" sz="2800"/>
              <a:t>m long and 250 nm in diameter.</a:t>
            </a:r>
            <a:endParaRPr lang="en-US" sz="2800">
              <a:cs typeface="Times New Roman" pitchFamily="18" charset="0"/>
            </a:endParaRPr>
          </a:p>
        </p:txBody>
      </p:sp>
      <p:pic>
        <p:nvPicPr>
          <p:cNvPr id="35847" name="Picture 7" descr="Volume of a Cylinder"/>
          <p:cNvPicPr>
            <a:picLocks noChangeAspect="1" noChangeArrowheads="1"/>
          </p:cNvPicPr>
          <p:nvPr/>
        </p:nvPicPr>
        <p:blipFill>
          <a:blip r:embed="rId3" cstate="print"/>
          <a:srcRect/>
          <a:stretch>
            <a:fillRect/>
          </a:stretch>
        </p:blipFill>
        <p:spPr bwMode="auto">
          <a:xfrm>
            <a:off x="5410200" y="2057400"/>
            <a:ext cx="2886075" cy="4400550"/>
          </a:xfrm>
          <a:prstGeom prst="rect">
            <a:avLst/>
          </a:prstGeom>
          <a:noFill/>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a:xfrm>
            <a:off x="0" y="152400"/>
            <a:ext cx="9144000" cy="1143000"/>
          </a:xfrm>
        </p:spPr>
        <p:txBody>
          <a:bodyPr/>
          <a:lstStyle/>
          <a:p>
            <a:r>
              <a:rPr lang="en-US" sz="3600"/>
              <a:t>How many Calcium Ions are Needed to Change from a Ciliary to a Flagellar Beat?</a:t>
            </a:r>
          </a:p>
        </p:txBody>
      </p:sp>
      <p:sp>
        <p:nvSpPr>
          <p:cNvPr id="195587" name="Rectangle 3"/>
          <p:cNvSpPr>
            <a:spLocks noGrp="1" noChangeArrowheads="1"/>
          </p:cNvSpPr>
          <p:nvPr>
            <p:ph type="body" idx="1"/>
          </p:nvPr>
        </p:nvSpPr>
        <p:spPr>
          <a:xfrm>
            <a:off x="0" y="1600200"/>
            <a:ext cx="6096000" cy="5257800"/>
          </a:xfrm>
        </p:spPr>
        <p:txBody>
          <a:bodyPr/>
          <a:lstStyle/>
          <a:p>
            <a:pPr>
              <a:lnSpc>
                <a:spcPct val="80000"/>
              </a:lnSpc>
            </a:pPr>
            <a:r>
              <a:rPr lang="en-US" sz="2800"/>
              <a:t>The volume of the cilium is 7.4 x 10</a:t>
            </a:r>
            <a:r>
              <a:rPr lang="en-US" sz="2800" baseline="30000"/>
              <a:t>-19</a:t>
            </a:r>
            <a:r>
              <a:rPr lang="en-US" sz="2800"/>
              <a:t> m</a:t>
            </a:r>
            <a:r>
              <a:rPr lang="en-US" sz="2800" baseline="30000"/>
              <a:t>3</a:t>
            </a:r>
            <a:r>
              <a:rPr lang="en-US" sz="2800"/>
              <a:t>.</a:t>
            </a:r>
          </a:p>
          <a:p>
            <a:pPr>
              <a:lnSpc>
                <a:spcPct val="80000"/>
              </a:lnSpc>
            </a:pPr>
            <a:endParaRPr lang="en-US" sz="2800"/>
          </a:p>
          <a:p>
            <a:pPr>
              <a:lnSpc>
                <a:spcPct val="80000"/>
              </a:lnSpc>
            </a:pPr>
            <a:r>
              <a:rPr lang="en-US" sz="2800"/>
              <a:t>0.1 </a:t>
            </a:r>
            <a:r>
              <a:rPr lang="el-GR" sz="2800">
                <a:cs typeface="Times New Roman" pitchFamily="18" charset="0"/>
              </a:rPr>
              <a:t>μ</a:t>
            </a:r>
            <a:r>
              <a:rPr lang="en-US" sz="2800">
                <a:cs typeface="Times New Roman" pitchFamily="18" charset="0"/>
              </a:rPr>
              <a:t>M = 10</a:t>
            </a:r>
            <a:r>
              <a:rPr lang="en-US" sz="2800" baseline="30000">
                <a:cs typeface="Times New Roman" pitchFamily="18" charset="0"/>
              </a:rPr>
              <a:t>-4</a:t>
            </a:r>
            <a:r>
              <a:rPr lang="en-US" sz="2800">
                <a:cs typeface="Times New Roman" pitchFamily="18" charset="0"/>
              </a:rPr>
              <a:t> mol/m</a:t>
            </a:r>
            <a:r>
              <a:rPr lang="en-US" sz="2800" baseline="30000">
                <a:cs typeface="Times New Roman" pitchFamily="18" charset="0"/>
              </a:rPr>
              <a:t>3</a:t>
            </a:r>
            <a:r>
              <a:rPr lang="en-US" sz="2800">
                <a:cs typeface="Times New Roman" pitchFamily="18" charset="0"/>
              </a:rPr>
              <a:t> </a:t>
            </a:r>
          </a:p>
          <a:p>
            <a:pPr>
              <a:lnSpc>
                <a:spcPct val="80000"/>
              </a:lnSpc>
            </a:pPr>
            <a:r>
              <a:rPr lang="en-US" sz="2800">
                <a:cs typeface="Times New Roman" pitchFamily="18" charset="0"/>
              </a:rPr>
              <a:t>(10</a:t>
            </a:r>
            <a:r>
              <a:rPr lang="en-US" sz="2800" baseline="30000">
                <a:cs typeface="Times New Roman" pitchFamily="18" charset="0"/>
              </a:rPr>
              <a:t>-4</a:t>
            </a:r>
            <a:r>
              <a:rPr lang="en-US" sz="2800">
                <a:cs typeface="Times New Roman" pitchFamily="18" charset="0"/>
              </a:rPr>
              <a:t> mol/m</a:t>
            </a:r>
            <a:r>
              <a:rPr lang="en-US" sz="2800" baseline="30000">
                <a:cs typeface="Times New Roman" pitchFamily="18" charset="0"/>
              </a:rPr>
              <a:t>3</a:t>
            </a:r>
            <a:r>
              <a:rPr lang="en-US" sz="2800">
                <a:cs typeface="Times New Roman" pitchFamily="18" charset="0"/>
              </a:rPr>
              <a:t>)(</a:t>
            </a:r>
            <a:r>
              <a:rPr lang="en-US" sz="2800"/>
              <a:t>7.4 x 10</a:t>
            </a:r>
            <a:r>
              <a:rPr lang="en-US" sz="2800" baseline="30000"/>
              <a:t>-19</a:t>
            </a:r>
            <a:r>
              <a:rPr lang="en-US" sz="2800"/>
              <a:t> m</a:t>
            </a:r>
            <a:r>
              <a:rPr lang="en-US" sz="2800" baseline="30000"/>
              <a:t>3</a:t>
            </a:r>
            <a:r>
              <a:rPr lang="en-US" sz="2800">
                <a:cs typeface="Times New Roman" pitchFamily="18" charset="0"/>
              </a:rPr>
              <a:t>) (6.02 x 10</a:t>
            </a:r>
            <a:r>
              <a:rPr lang="en-US" sz="2800" baseline="30000">
                <a:cs typeface="Times New Roman" pitchFamily="18" charset="0"/>
              </a:rPr>
              <a:t>23</a:t>
            </a:r>
            <a:r>
              <a:rPr lang="en-US" sz="2800">
                <a:cs typeface="Times New Roman" pitchFamily="18" charset="0"/>
              </a:rPr>
              <a:t> Ca</a:t>
            </a:r>
            <a:r>
              <a:rPr lang="en-US" sz="2800" baseline="30000">
                <a:cs typeface="Times New Roman" pitchFamily="18" charset="0"/>
              </a:rPr>
              <a:t>2+</a:t>
            </a:r>
            <a:r>
              <a:rPr lang="en-US" sz="2800">
                <a:cs typeface="Times New Roman" pitchFamily="18" charset="0"/>
              </a:rPr>
              <a:t>/mol) = 44 Ca</a:t>
            </a:r>
            <a:r>
              <a:rPr lang="en-US" sz="2800" baseline="30000">
                <a:cs typeface="Times New Roman" pitchFamily="18" charset="0"/>
              </a:rPr>
              <a:t>2+</a:t>
            </a:r>
            <a:r>
              <a:rPr lang="en-US" sz="2800">
                <a:cs typeface="Times New Roman" pitchFamily="18" charset="0"/>
              </a:rPr>
              <a:t> </a:t>
            </a:r>
          </a:p>
          <a:p>
            <a:pPr>
              <a:lnSpc>
                <a:spcPct val="80000"/>
              </a:lnSpc>
            </a:pPr>
            <a:endParaRPr lang="en-US" sz="2800">
              <a:cs typeface="Times New Roman" pitchFamily="18" charset="0"/>
            </a:endParaRPr>
          </a:p>
          <a:p>
            <a:pPr>
              <a:lnSpc>
                <a:spcPct val="80000"/>
              </a:lnSpc>
            </a:pPr>
            <a:r>
              <a:rPr lang="en-US" sz="2800">
                <a:cs typeface="Times New Roman" pitchFamily="18" charset="0"/>
              </a:rPr>
              <a:t>1 </a:t>
            </a:r>
            <a:r>
              <a:rPr lang="el-GR" sz="2800">
                <a:cs typeface="Times New Roman" pitchFamily="18" charset="0"/>
              </a:rPr>
              <a:t>μ</a:t>
            </a:r>
            <a:r>
              <a:rPr lang="en-US" sz="2800">
                <a:cs typeface="Times New Roman" pitchFamily="18" charset="0"/>
              </a:rPr>
              <a:t>M = 10</a:t>
            </a:r>
            <a:r>
              <a:rPr lang="en-US" sz="2800" baseline="30000">
                <a:cs typeface="Times New Roman" pitchFamily="18" charset="0"/>
              </a:rPr>
              <a:t>-3</a:t>
            </a:r>
            <a:r>
              <a:rPr lang="en-US" sz="2800">
                <a:cs typeface="Times New Roman" pitchFamily="18" charset="0"/>
              </a:rPr>
              <a:t> mol/m</a:t>
            </a:r>
            <a:r>
              <a:rPr lang="en-US" sz="2800" baseline="30000">
                <a:cs typeface="Times New Roman" pitchFamily="18" charset="0"/>
              </a:rPr>
              <a:t>3</a:t>
            </a:r>
            <a:r>
              <a:rPr lang="en-US" sz="2800">
                <a:cs typeface="Times New Roman" pitchFamily="18" charset="0"/>
              </a:rPr>
              <a:t> = 443 Ca</a:t>
            </a:r>
            <a:r>
              <a:rPr lang="en-US" sz="2800" baseline="30000">
                <a:cs typeface="Times New Roman" pitchFamily="18" charset="0"/>
              </a:rPr>
              <a:t>2+</a:t>
            </a:r>
            <a:r>
              <a:rPr lang="en-US" sz="2800">
                <a:cs typeface="Times New Roman" pitchFamily="18" charset="0"/>
              </a:rPr>
              <a:t> </a:t>
            </a:r>
          </a:p>
          <a:p>
            <a:pPr>
              <a:lnSpc>
                <a:spcPct val="80000"/>
              </a:lnSpc>
            </a:pPr>
            <a:endParaRPr lang="en-US" sz="2800">
              <a:cs typeface="Times New Roman" pitchFamily="18" charset="0"/>
            </a:endParaRPr>
          </a:p>
          <a:p>
            <a:pPr>
              <a:lnSpc>
                <a:spcPct val="80000"/>
              </a:lnSpc>
            </a:pPr>
            <a:r>
              <a:rPr lang="en-US" sz="2800">
                <a:cs typeface="Times New Roman" pitchFamily="18" charset="0"/>
              </a:rPr>
              <a:t>The entry of 399 Ca</a:t>
            </a:r>
            <a:r>
              <a:rPr lang="en-US" sz="2800" baseline="30000">
                <a:cs typeface="Times New Roman" pitchFamily="18" charset="0"/>
              </a:rPr>
              <a:t>2+</a:t>
            </a:r>
            <a:r>
              <a:rPr lang="en-US" sz="2800">
                <a:cs typeface="Times New Roman" pitchFamily="18" charset="0"/>
              </a:rPr>
              <a:t> into the cilium causes the change from ciliary to flagellar beat.</a:t>
            </a:r>
          </a:p>
        </p:txBody>
      </p:sp>
      <p:pic>
        <p:nvPicPr>
          <p:cNvPr id="195588" name="Picture 4" descr="Volume of a Cylinder"/>
          <p:cNvPicPr>
            <a:picLocks noChangeAspect="1" noChangeArrowheads="1"/>
          </p:cNvPicPr>
          <p:nvPr/>
        </p:nvPicPr>
        <p:blipFill>
          <a:blip r:embed="rId3" cstate="print"/>
          <a:srcRect/>
          <a:stretch>
            <a:fillRect/>
          </a:stretch>
        </p:blipFill>
        <p:spPr bwMode="auto">
          <a:xfrm>
            <a:off x="6096000" y="1981200"/>
            <a:ext cx="2886075" cy="4400550"/>
          </a:xfrm>
          <a:prstGeom prst="rect">
            <a:avLst/>
          </a:prstGeom>
          <a:noFill/>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xfrm>
            <a:off x="0" y="274638"/>
            <a:ext cx="9144000" cy="1143000"/>
          </a:xfrm>
        </p:spPr>
        <p:txBody>
          <a:bodyPr/>
          <a:lstStyle/>
          <a:p>
            <a:r>
              <a:rPr lang="en-US" sz="4000"/>
              <a:t>How many Ca</a:t>
            </a:r>
            <a:r>
              <a:rPr lang="en-US" sz="4000" baseline="30000"/>
              <a:t>2+</a:t>
            </a:r>
            <a:r>
              <a:rPr lang="en-US" sz="4000"/>
              <a:t> channels are needed to pass the 399 Ca</a:t>
            </a:r>
            <a:r>
              <a:rPr lang="en-US" sz="4000" baseline="30000"/>
              <a:t>2+ </a:t>
            </a:r>
            <a:r>
              <a:rPr lang="en-US" sz="4000"/>
              <a:t>within 0.5 s? </a:t>
            </a:r>
          </a:p>
        </p:txBody>
      </p:sp>
      <p:sp>
        <p:nvSpPr>
          <p:cNvPr id="197635" name="Rectangle 3"/>
          <p:cNvSpPr>
            <a:spLocks noGrp="1" noChangeArrowheads="1"/>
          </p:cNvSpPr>
          <p:nvPr>
            <p:ph type="body" idx="1"/>
          </p:nvPr>
        </p:nvSpPr>
        <p:spPr>
          <a:xfrm>
            <a:off x="152400" y="1905000"/>
            <a:ext cx="4648200" cy="4525963"/>
          </a:xfrm>
        </p:spPr>
        <p:txBody>
          <a:bodyPr/>
          <a:lstStyle/>
          <a:p>
            <a:r>
              <a:rPr lang="en-US"/>
              <a:t>A Ca</a:t>
            </a:r>
            <a:r>
              <a:rPr lang="en-US" baseline="30000"/>
              <a:t>2+</a:t>
            </a:r>
            <a:r>
              <a:rPr lang="en-US"/>
              <a:t> channel passes 10</a:t>
            </a:r>
            <a:r>
              <a:rPr lang="en-US" baseline="30000"/>
              <a:t>6</a:t>
            </a:r>
            <a:r>
              <a:rPr lang="en-US"/>
              <a:t> Ca</a:t>
            </a:r>
            <a:r>
              <a:rPr lang="en-US" baseline="30000"/>
              <a:t>2+</a:t>
            </a:r>
            <a:r>
              <a:rPr lang="en-US"/>
              <a:t>/s.</a:t>
            </a:r>
          </a:p>
          <a:p>
            <a:endParaRPr lang="en-US"/>
          </a:p>
          <a:p>
            <a:r>
              <a:rPr lang="en-US"/>
              <a:t>Only one channel needs to be activated to change from a ciliary to a flagellar beat.</a:t>
            </a:r>
          </a:p>
        </p:txBody>
      </p:sp>
      <p:pic>
        <p:nvPicPr>
          <p:cNvPr id="197637" name="Picture 5" descr="Van%2520petegem_clip_image002_0000"/>
          <p:cNvPicPr>
            <a:picLocks noChangeAspect="1" noChangeArrowheads="1"/>
          </p:cNvPicPr>
          <p:nvPr/>
        </p:nvPicPr>
        <p:blipFill>
          <a:blip r:embed="rId3" cstate="print"/>
          <a:srcRect/>
          <a:stretch>
            <a:fillRect/>
          </a:stretch>
        </p:blipFill>
        <p:spPr bwMode="auto">
          <a:xfrm>
            <a:off x="4953000" y="1981200"/>
            <a:ext cx="3657600" cy="2105025"/>
          </a:xfrm>
          <a:prstGeom prst="rect">
            <a:avLst/>
          </a:prstGeom>
          <a:noFill/>
        </p:spPr>
      </p:pic>
      <p:pic>
        <p:nvPicPr>
          <p:cNvPr id="197640" name="Picture 8"/>
          <p:cNvPicPr>
            <a:picLocks noChangeAspect="1" noChangeArrowheads="1"/>
          </p:cNvPicPr>
          <p:nvPr/>
        </p:nvPicPr>
        <p:blipFill>
          <a:blip r:embed="rId4" cstate="print"/>
          <a:srcRect/>
          <a:stretch>
            <a:fillRect/>
          </a:stretch>
        </p:blipFill>
        <p:spPr bwMode="auto">
          <a:xfrm>
            <a:off x="5029200" y="4191000"/>
            <a:ext cx="3536950" cy="25527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546" name="Rectangle 2"/>
          <p:cNvSpPr>
            <a:spLocks noGrp="1" noChangeArrowheads="1"/>
          </p:cNvSpPr>
          <p:nvPr>
            <p:ph type="title"/>
          </p:nvPr>
        </p:nvSpPr>
        <p:spPr>
          <a:xfrm>
            <a:off x="457200" y="152400"/>
            <a:ext cx="8229600" cy="1143000"/>
          </a:xfrm>
        </p:spPr>
        <p:txBody>
          <a:bodyPr/>
          <a:lstStyle/>
          <a:p>
            <a:r>
              <a:rPr lang="en-US"/>
              <a:t>Thank You to Cornell Library</a:t>
            </a:r>
          </a:p>
        </p:txBody>
      </p:sp>
      <p:sp>
        <p:nvSpPr>
          <p:cNvPr id="748547" name="Rectangle 3"/>
          <p:cNvSpPr>
            <a:spLocks noGrp="1" noChangeArrowheads="1"/>
          </p:cNvSpPr>
          <p:nvPr>
            <p:ph type="body" idx="1"/>
          </p:nvPr>
        </p:nvSpPr>
        <p:spPr/>
        <p:txBody>
          <a:bodyPr/>
          <a:lstStyle/>
          <a:p>
            <a:pPr>
              <a:buFontTx/>
              <a:buNone/>
            </a:pPr>
            <a:r>
              <a:rPr lang="en-US"/>
              <a:t>	</a:t>
            </a:r>
          </a:p>
        </p:txBody>
      </p:sp>
      <p:pic>
        <p:nvPicPr>
          <p:cNvPr id="748548" name="Picture 4" descr="mann-and-the-rainbow"/>
          <p:cNvPicPr>
            <a:picLocks noChangeAspect="1" noChangeArrowheads="1"/>
          </p:cNvPicPr>
          <p:nvPr/>
        </p:nvPicPr>
        <p:blipFill>
          <a:blip r:embed="rId3" cstate="print"/>
          <a:srcRect/>
          <a:stretch>
            <a:fillRect/>
          </a:stretch>
        </p:blipFill>
        <p:spPr bwMode="auto">
          <a:xfrm>
            <a:off x="1447800" y="1295400"/>
            <a:ext cx="6180138" cy="5410200"/>
          </a:xfrm>
          <a:prstGeom prst="rect">
            <a:avLst/>
          </a:prstGeom>
          <a:noFill/>
        </p:spPr>
      </p:pic>
      <p:sp>
        <p:nvSpPr>
          <p:cNvPr id="748549" name="Text Box 5"/>
          <p:cNvSpPr txBox="1">
            <a:spLocks noChangeArrowheads="1"/>
          </p:cNvSpPr>
          <p:nvPr/>
        </p:nvSpPr>
        <p:spPr bwMode="auto">
          <a:xfrm>
            <a:off x="2133600" y="1828800"/>
            <a:ext cx="4459288" cy="1311275"/>
          </a:xfrm>
          <a:prstGeom prst="rect">
            <a:avLst/>
          </a:prstGeom>
          <a:noFill/>
          <a:ln w="9525">
            <a:noFill/>
            <a:miter lim="800000"/>
            <a:headEnd/>
            <a:tailEnd/>
          </a:ln>
          <a:effectLst/>
        </p:spPr>
        <p:txBody>
          <a:bodyPr wrap="none">
            <a:spAutoFit/>
          </a:bodyPr>
          <a:lstStyle/>
          <a:p>
            <a:pPr algn="ctr"/>
            <a:r>
              <a:rPr lang="en-US" sz="4000">
                <a:solidFill>
                  <a:schemeClr val="bg1"/>
                </a:solidFill>
                <a:latin typeface="Monotype Corsiva" pitchFamily="66" charset="0"/>
              </a:rPr>
              <a:t>141 Pages of References</a:t>
            </a:r>
          </a:p>
          <a:p>
            <a:pPr algn="ctr"/>
            <a:r>
              <a:rPr lang="en-US" sz="4000">
                <a:solidFill>
                  <a:schemeClr val="bg1"/>
                </a:solidFill>
                <a:latin typeface="Monotype Corsiva" pitchFamily="66" charset="0"/>
              </a:rPr>
              <a:t>Online and Searchable</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p:txBody>
          <a:bodyPr/>
          <a:lstStyle/>
          <a:p>
            <a:r>
              <a:rPr lang="en-US" sz="4000"/>
              <a:t>How many photons are needed to activate a Ca</a:t>
            </a:r>
            <a:r>
              <a:rPr lang="en-US" sz="4000" baseline="30000"/>
              <a:t>2+</a:t>
            </a:r>
            <a:r>
              <a:rPr lang="en-US" sz="4000"/>
              <a:t> channel?</a:t>
            </a:r>
            <a:endParaRPr lang="en-US" sz="4000" baseline="30000"/>
          </a:p>
        </p:txBody>
      </p:sp>
      <p:sp>
        <p:nvSpPr>
          <p:cNvPr id="199683" name="Rectangle 3"/>
          <p:cNvSpPr>
            <a:spLocks noGrp="1" noChangeArrowheads="1"/>
          </p:cNvSpPr>
          <p:nvPr>
            <p:ph type="body" idx="1"/>
          </p:nvPr>
        </p:nvSpPr>
        <p:spPr>
          <a:xfrm>
            <a:off x="457200" y="1600200"/>
            <a:ext cx="4419600" cy="4525963"/>
          </a:xfrm>
        </p:spPr>
        <p:txBody>
          <a:bodyPr/>
          <a:lstStyle/>
          <a:p>
            <a:pPr>
              <a:lnSpc>
                <a:spcPct val="90000"/>
              </a:lnSpc>
            </a:pPr>
            <a:r>
              <a:rPr lang="en-US" sz="2800"/>
              <a:t>A single channel requires about 10</a:t>
            </a:r>
            <a:r>
              <a:rPr lang="en-US" sz="2800" baseline="30000"/>
              <a:t>-19</a:t>
            </a:r>
            <a:r>
              <a:rPr lang="en-US" sz="2800"/>
              <a:t> J to become activated.</a:t>
            </a:r>
          </a:p>
          <a:p>
            <a:pPr>
              <a:lnSpc>
                <a:spcPct val="90000"/>
              </a:lnSpc>
            </a:pPr>
            <a:r>
              <a:rPr lang="en-US" sz="2800"/>
              <a:t>A photon of </a:t>
            </a:r>
            <a:r>
              <a:rPr lang="en-US" sz="2800">
                <a:solidFill>
                  <a:srgbClr val="009900"/>
                </a:solidFill>
              </a:rPr>
              <a:t>510 nm light</a:t>
            </a:r>
            <a:r>
              <a:rPr lang="en-US" sz="2800"/>
              <a:t> has 3.9 x 10</a:t>
            </a:r>
            <a:r>
              <a:rPr lang="en-US" sz="2800" baseline="30000"/>
              <a:t>-19</a:t>
            </a:r>
            <a:r>
              <a:rPr lang="en-US" sz="2800"/>
              <a:t> J of energy (E = hc/</a:t>
            </a:r>
            <a:r>
              <a:rPr lang="el-GR" sz="2800">
                <a:cs typeface="Arial" charset="0"/>
              </a:rPr>
              <a:t>λ</a:t>
            </a:r>
            <a:r>
              <a:rPr lang="en-US" sz="2800">
                <a:cs typeface="Arial" charset="0"/>
              </a:rPr>
              <a:t>)</a:t>
            </a:r>
            <a:r>
              <a:rPr lang="en-US" sz="2800"/>
              <a:t>.</a:t>
            </a:r>
          </a:p>
          <a:p>
            <a:pPr>
              <a:lnSpc>
                <a:spcPct val="90000"/>
              </a:lnSpc>
            </a:pPr>
            <a:r>
              <a:rPr lang="en-US" sz="2800"/>
              <a:t>It may only take one photon absorbed by channelrhodopsin to change from a ciliary to a flagellar beat. </a:t>
            </a:r>
          </a:p>
        </p:txBody>
      </p:sp>
      <p:pic>
        <p:nvPicPr>
          <p:cNvPr id="199687" name="Picture 7" descr="Wave_Packet"/>
          <p:cNvPicPr>
            <a:picLocks noChangeAspect="1" noChangeArrowheads="1"/>
          </p:cNvPicPr>
          <p:nvPr/>
        </p:nvPicPr>
        <p:blipFill>
          <a:blip r:embed="rId3" cstate="print"/>
          <a:srcRect/>
          <a:stretch>
            <a:fillRect/>
          </a:stretch>
        </p:blipFill>
        <p:spPr bwMode="auto">
          <a:xfrm>
            <a:off x="5029200" y="3048000"/>
            <a:ext cx="3821113" cy="2366963"/>
          </a:xfrm>
          <a:prstGeom prst="rect">
            <a:avLst/>
          </a:prstGeom>
          <a:no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746" name="Rectangle 2"/>
          <p:cNvSpPr>
            <a:spLocks noGrp="1" noChangeArrowheads="1"/>
          </p:cNvSpPr>
          <p:nvPr>
            <p:ph type="title"/>
          </p:nvPr>
        </p:nvSpPr>
        <p:spPr>
          <a:xfrm>
            <a:off x="0" y="152400"/>
            <a:ext cx="9144000" cy="1143000"/>
          </a:xfrm>
        </p:spPr>
        <p:txBody>
          <a:bodyPr/>
          <a:lstStyle/>
          <a:p>
            <a:r>
              <a:rPr lang="en-US" sz="4000"/>
              <a:t>Karl Deisseroth (2007) can Transform Neurons with Channelrhodopsin </a:t>
            </a:r>
          </a:p>
        </p:txBody>
      </p:sp>
      <p:sp>
        <p:nvSpPr>
          <p:cNvPr id="671747" name="Rectangle 3"/>
          <p:cNvSpPr>
            <a:spLocks noGrp="1" noChangeArrowheads="1"/>
          </p:cNvSpPr>
          <p:nvPr>
            <p:ph type="body" idx="1"/>
          </p:nvPr>
        </p:nvSpPr>
        <p:spPr/>
        <p:txBody>
          <a:bodyPr/>
          <a:lstStyle/>
          <a:p>
            <a:pPr>
              <a:buFontTx/>
              <a:buNone/>
            </a:pPr>
            <a:r>
              <a:rPr lang="en-US"/>
              <a:t>  </a:t>
            </a:r>
          </a:p>
        </p:txBody>
      </p:sp>
      <p:pic>
        <p:nvPicPr>
          <p:cNvPr id="671748" name="Picture 4" descr="yawo_photo02"/>
          <p:cNvPicPr>
            <a:picLocks noChangeAspect="1" noChangeArrowheads="1"/>
          </p:cNvPicPr>
          <p:nvPr/>
        </p:nvPicPr>
        <p:blipFill>
          <a:blip r:embed="rId3" cstate="print"/>
          <a:srcRect/>
          <a:stretch>
            <a:fillRect/>
          </a:stretch>
        </p:blipFill>
        <p:spPr bwMode="auto">
          <a:xfrm>
            <a:off x="1143000" y="1524000"/>
            <a:ext cx="6800850" cy="4919663"/>
          </a:xfrm>
          <a:prstGeom prst="rect">
            <a:avLst/>
          </a:prstGeom>
          <a:noFill/>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73794" name="Rectangle 2"/>
          <p:cNvSpPr>
            <a:spLocks noGrp="1" noChangeArrowheads="1"/>
          </p:cNvSpPr>
          <p:nvPr>
            <p:ph type="title"/>
          </p:nvPr>
        </p:nvSpPr>
        <p:spPr/>
        <p:txBody>
          <a:bodyPr/>
          <a:lstStyle/>
          <a:p>
            <a:r>
              <a:rPr lang="en-US"/>
              <a:t>  </a:t>
            </a:r>
          </a:p>
        </p:txBody>
      </p:sp>
      <p:sp>
        <p:nvSpPr>
          <p:cNvPr id="673795" name="Rectangle 3"/>
          <p:cNvSpPr>
            <a:spLocks noGrp="1" noChangeArrowheads="1"/>
          </p:cNvSpPr>
          <p:nvPr>
            <p:ph type="body" idx="1"/>
          </p:nvPr>
        </p:nvSpPr>
        <p:spPr/>
        <p:txBody>
          <a:bodyPr/>
          <a:lstStyle/>
          <a:p>
            <a:pPr>
              <a:buFontTx/>
              <a:buNone/>
            </a:pPr>
            <a:r>
              <a:rPr lang="en-US"/>
              <a:t> </a:t>
            </a:r>
          </a:p>
        </p:txBody>
      </p:sp>
      <p:pic>
        <p:nvPicPr>
          <p:cNvPr id="673796" name="Picture 4" descr="mouse_stim"/>
          <p:cNvPicPr>
            <a:picLocks noChangeAspect="1" noChangeArrowheads="1"/>
          </p:cNvPicPr>
          <p:nvPr/>
        </p:nvPicPr>
        <p:blipFill>
          <a:blip r:embed="rId3" cstate="print"/>
          <a:srcRect/>
          <a:stretch>
            <a:fillRect/>
          </a:stretch>
        </p:blipFill>
        <p:spPr bwMode="auto">
          <a:xfrm>
            <a:off x="700088" y="-304800"/>
            <a:ext cx="7605712" cy="7454900"/>
          </a:xfrm>
          <a:prstGeom prst="rect">
            <a:avLst/>
          </a:prstGeom>
          <a:noFill/>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42" name="Rectangle 2"/>
          <p:cNvSpPr>
            <a:spLocks noGrp="1" noChangeArrowheads="1"/>
          </p:cNvSpPr>
          <p:nvPr>
            <p:ph type="title"/>
          </p:nvPr>
        </p:nvSpPr>
        <p:spPr/>
        <p:txBody>
          <a:bodyPr/>
          <a:lstStyle/>
          <a:p>
            <a:r>
              <a:rPr lang="en-US"/>
              <a:t> </a:t>
            </a:r>
          </a:p>
        </p:txBody>
      </p:sp>
      <p:sp>
        <p:nvSpPr>
          <p:cNvPr id="675843" name="Rectangle 3"/>
          <p:cNvSpPr>
            <a:spLocks noGrp="1" noChangeArrowheads="1"/>
          </p:cNvSpPr>
          <p:nvPr>
            <p:ph type="body" idx="1"/>
          </p:nvPr>
        </p:nvSpPr>
        <p:spPr/>
        <p:txBody>
          <a:bodyPr/>
          <a:lstStyle/>
          <a:p>
            <a:pPr>
              <a:buFontTx/>
              <a:buNone/>
            </a:pPr>
            <a:r>
              <a:rPr lang="en-US"/>
              <a:t>  </a:t>
            </a:r>
          </a:p>
        </p:txBody>
      </p:sp>
      <p:pic>
        <p:nvPicPr>
          <p:cNvPr id="675844" name="Picture 4"/>
          <p:cNvPicPr>
            <a:picLocks noChangeAspect="1" noChangeArrowheads="1"/>
          </p:cNvPicPr>
          <p:nvPr/>
        </p:nvPicPr>
        <p:blipFill>
          <a:blip r:embed="rId3" cstate="print"/>
          <a:srcRect/>
          <a:stretch>
            <a:fillRect/>
          </a:stretch>
        </p:blipFill>
        <p:spPr bwMode="auto">
          <a:xfrm>
            <a:off x="990600" y="228600"/>
            <a:ext cx="6983413" cy="62404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Rectangle 2"/>
          <p:cNvSpPr>
            <a:spLocks noGrp="1" noChangeArrowheads="1"/>
          </p:cNvSpPr>
          <p:nvPr>
            <p:ph type="title"/>
          </p:nvPr>
        </p:nvSpPr>
        <p:spPr>
          <a:xfrm>
            <a:off x="457200" y="228600"/>
            <a:ext cx="8229600" cy="1143000"/>
          </a:xfrm>
        </p:spPr>
        <p:txBody>
          <a:bodyPr/>
          <a:lstStyle/>
          <a:p>
            <a:r>
              <a:rPr lang="en-US" sz="4000"/>
              <a:t>The Living World is But Mankind in the Making</a:t>
            </a:r>
          </a:p>
        </p:txBody>
      </p:sp>
      <p:sp>
        <p:nvSpPr>
          <p:cNvPr id="401411" name="Rectangle 3"/>
          <p:cNvSpPr>
            <a:spLocks noGrp="1" noChangeArrowheads="1"/>
          </p:cNvSpPr>
          <p:nvPr>
            <p:ph type="body" idx="1"/>
          </p:nvPr>
        </p:nvSpPr>
        <p:spPr>
          <a:xfrm>
            <a:off x="0" y="1524000"/>
            <a:ext cx="4114800" cy="5257800"/>
          </a:xfrm>
        </p:spPr>
        <p:txBody>
          <a:bodyPr/>
          <a:lstStyle/>
          <a:p>
            <a:pPr>
              <a:buFontTx/>
              <a:buNone/>
            </a:pPr>
            <a:r>
              <a:rPr lang="en-US"/>
              <a:t>	</a:t>
            </a:r>
            <a:r>
              <a:rPr lang="en-US" sz="2400"/>
              <a:t>Raoul Francé (1905) wrote, </a:t>
            </a:r>
            <a:r>
              <a:rPr lang="en-US" sz="2400" i="1"/>
              <a:t>“What grander lesson could the speechless plants give than that which they have taught us: </a:t>
            </a:r>
            <a:r>
              <a:rPr lang="en-US" sz="2400" i="1" u="sng"/>
              <a:t>that</a:t>
            </a:r>
            <a:r>
              <a:rPr lang="en-US" sz="2400" i="1"/>
              <a:t> </a:t>
            </a:r>
            <a:r>
              <a:rPr lang="en-US" sz="2400" i="1" u="sng"/>
              <a:t>their</a:t>
            </a:r>
            <a:r>
              <a:rPr lang="en-US" sz="2400" i="1"/>
              <a:t> </a:t>
            </a:r>
            <a:r>
              <a:rPr lang="en-US" sz="2400" i="1" u="sng"/>
              <a:t>sense</a:t>
            </a:r>
            <a:r>
              <a:rPr lang="en-US" sz="2400" i="1"/>
              <a:t> </a:t>
            </a:r>
            <a:r>
              <a:rPr lang="en-US" sz="2400" i="1" u="sng"/>
              <a:t>life</a:t>
            </a:r>
            <a:r>
              <a:rPr lang="en-US" sz="2400" i="1"/>
              <a:t> </a:t>
            </a:r>
            <a:r>
              <a:rPr lang="en-US" sz="2400" i="1" u="sng"/>
              <a:t>is</a:t>
            </a:r>
            <a:r>
              <a:rPr lang="en-US" sz="2400" i="1"/>
              <a:t> </a:t>
            </a:r>
            <a:r>
              <a:rPr lang="en-US" sz="2400" i="1" u="sng"/>
              <a:t>a</a:t>
            </a:r>
            <a:r>
              <a:rPr lang="en-US" sz="2400" i="1"/>
              <a:t> </a:t>
            </a:r>
            <a:r>
              <a:rPr lang="en-US" sz="2400" i="1" u="sng"/>
              <a:t>primitive</a:t>
            </a:r>
            <a:r>
              <a:rPr lang="en-US" sz="2400" i="1"/>
              <a:t> </a:t>
            </a:r>
            <a:r>
              <a:rPr lang="en-US" sz="2400" i="1" u="sng"/>
              <a:t>form</a:t>
            </a:r>
            <a:r>
              <a:rPr lang="en-US" sz="2400" i="1"/>
              <a:t>, </a:t>
            </a:r>
            <a:r>
              <a:rPr lang="en-US" sz="2400" i="1" u="sng"/>
              <a:t>the</a:t>
            </a:r>
            <a:r>
              <a:rPr lang="en-US" sz="2400" i="1"/>
              <a:t> </a:t>
            </a:r>
            <a:r>
              <a:rPr lang="en-US" sz="2400" i="1" u="sng"/>
              <a:t>beginning</a:t>
            </a:r>
            <a:r>
              <a:rPr lang="en-US" sz="2400" i="1"/>
              <a:t> </a:t>
            </a:r>
            <a:r>
              <a:rPr lang="en-US" sz="2400" i="1" u="sng"/>
              <a:t>of</a:t>
            </a:r>
            <a:r>
              <a:rPr lang="en-US" sz="2400" i="1"/>
              <a:t> </a:t>
            </a:r>
            <a:r>
              <a:rPr lang="en-US" sz="2400" i="1" u="sng"/>
              <a:t>the</a:t>
            </a:r>
            <a:r>
              <a:rPr lang="en-US" sz="2400" i="1"/>
              <a:t> </a:t>
            </a:r>
            <a:r>
              <a:rPr lang="en-US" sz="2400" i="1" u="sng"/>
              <a:t>human</a:t>
            </a:r>
            <a:r>
              <a:rPr lang="en-US" sz="2400" i="1"/>
              <a:t> </a:t>
            </a:r>
            <a:r>
              <a:rPr lang="en-US" sz="2400" i="1" u="sng"/>
              <a:t>mind</a:t>
            </a:r>
            <a:r>
              <a:rPr lang="en-US" sz="2400" i="1"/>
              <a:t>... it tells us that after all the living world is but mankind in the making, and that we are but a part of all.”</a:t>
            </a:r>
            <a:r>
              <a:rPr lang="en-US" sz="2400"/>
              <a:t> </a:t>
            </a:r>
          </a:p>
        </p:txBody>
      </p:sp>
      <p:pic>
        <p:nvPicPr>
          <p:cNvPr id="401412" name="Picture 4" descr="4989_Little_Shop_Fri"/>
          <p:cNvPicPr>
            <a:picLocks noChangeAspect="1" noChangeArrowheads="1"/>
          </p:cNvPicPr>
          <p:nvPr/>
        </p:nvPicPr>
        <p:blipFill>
          <a:blip r:embed="rId3" cstate="print"/>
          <a:srcRect/>
          <a:stretch>
            <a:fillRect/>
          </a:stretch>
        </p:blipFill>
        <p:spPr bwMode="auto">
          <a:xfrm>
            <a:off x="4114800" y="2438400"/>
            <a:ext cx="4964113" cy="3309938"/>
          </a:xfrm>
          <a:prstGeom prst="rect">
            <a:avLst/>
          </a:prstGeom>
          <a:noFill/>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Rectangle 2"/>
          <p:cNvSpPr>
            <a:spLocks noGrp="1" noChangeArrowheads="1"/>
          </p:cNvSpPr>
          <p:nvPr>
            <p:ph type="title"/>
          </p:nvPr>
        </p:nvSpPr>
        <p:spPr/>
        <p:txBody>
          <a:bodyPr/>
          <a:lstStyle/>
          <a:p>
            <a:r>
              <a:rPr lang="en-US"/>
              <a:t>Free Will</a:t>
            </a:r>
          </a:p>
        </p:txBody>
      </p:sp>
      <p:sp>
        <p:nvSpPr>
          <p:cNvPr id="371715" name="Rectangle 3"/>
          <p:cNvSpPr>
            <a:spLocks noGrp="1" noChangeArrowheads="1"/>
          </p:cNvSpPr>
          <p:nvPr>
            <p:ph type="body" idx="1"/>
          </p:nvPr>
        </p:nvSpPr>
        <p:spPr>
          <a:xfrm>
            <a:off x="457200" y="1722438"/>
            <a:ext cx="4114800" cy="4525962"/>
          </a:xfrm>
        </p:spPr>
        <p:txBody>
          <a:bodyPr/>
          <a:lstStyle/>
          <a:p>
            <a:pPr>
              <a:lnSpc>
                <a:spcPct val="80000"/>
              </a:lnSpc>
            </a:pPr>
            <a:r>
              <a:rPr lang="en-US" sz="2400"/>
              <a:t>I am a </a:t>
            </a:r>
            <a:r>
              <a:rPr lang="en-US" sz="2400" b="1" i="1"/>
              <a:t>reductionist</a:t>
            </a:r>
            <a:r>
              <a:rPr lang="en-US" sz="2400"/>
              <a:t> and believe that there is a causal chain consistent with the laws of thermodynamics that leads from the </a:t>
            </a:r>
            <a:r>
              <a:rPr lang="en-US" sz="2400" b="1" i="1"/>
              <a:t>stimulus</a:t>
            </a:r>
            <a:r>
              <a:rPr lang="en-US" sz="2400"/>
              <a:t> to the </a:t>
            </a:r>
            <a:r>
              <a:rPr lang="en-US" sz="2400" b="1" i="1"/>
              <a:t>response</a:t>
            </a:r>
            <a:r>
              <a:rPr lang="en-US" sz="2400"/>
              <a:t>. I also believe in </a:t>
            </a:r>
            <a:r>
              <a:rPr lang="en-US" sz="2400" b="1" i="1"/>
              <a:t>free will</a:t>
            </a:r>
            <a:r>
              <a:rPr lang="en-US" sz="2400"/>
              <a:t>.</a:t>
            </a:r>
          </a:p>
          <a:p>
            <a:pPr>
              <a:lnSpc>
                <a:spcPct val="80000"/>
              </a:lnSpc>
            </a:pPr>
            <a:r>
              <a:rPr lang="en-US" sz="2400"/>
              <a:t>Can a belief in the causal chain be consistent with the existence of </a:t>
            </a:r>
            <a:r>
              <a:rPr lang="en-US" sz="2400" b="1" i="1"/>
              <a:t>free will</a:t>
            </a:r>
            <a:r>
              <a:rPr lang="en-US" sz="2400"/>
              <a:t> in the sense that we can determine our own thoughts and actions? </a:t>
            </a:r>
          </a:p>
        </p:txBody>
      </p:sp>
      <p:pic>
        <p:nvPicPr>
          <p:cNvPr id="371717" name="Picture 5" descr="farsideme0.jpg"/>
          <p:cNvPicPr>
            <a:picLocks noChangeAspect="1" noChangeArrowheads="1"/>
          </p:cNvPicPr>
          <p:nvPr/>
        </p:nvPicPr>
        <p:blipFill>
          <a:blip r:embed="rId3" cstate="print"/>
          <a:srcRect/>
          <a:stretch>
            <a:fillRect/>
          </a:stretch>
        </p:blipFill>
        <p:spPr bwMode="auto">
          <a:xfrm>
            <a:off x="4845050" y="1524000"/>
            <a:ext cx="3994150" cy="5195888"/>
          </a:xfrm>
          <a:prstGeom prst="rect">
            <a:avLst/>
          </a:prstGeom>
          <a:noFill/>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Rectangle 2"/>
          <p:cNvSpPr>
            <a:spLocks noGrp="1" noChangeArrowheads="1"/>
          </p:cNvSpPr>
          <p:nvPr>
            <p:ph type="title"/>
          </p:nvPr>
        </p:nvSpPr>
        <p:spPr/>
        <p:txBody>
          <a:bodyPr/>
          <a:lstStyle/>
          <a:p>
            <a:r>
              <a:rPr lang="en-US"/>
              <a:t>Free Will</a:t>
            </a:r>
          </a:p>
        </p:txBody>
      </p:sp>
      <p:sp>
        <p:nvSpPr>
          <p:cNvPr id="395267" name="Rectangle 3"/>
          <p:cNvSpPr>
            <a:spLocks noGrp="1" noChangeArrowheads="1"/>
          </p:cNvSpPr>
          <p:nvPr>
            <p:ph type="body" idx="1"/>
          </p:nvPr>
        </p:nvSpPr>
        <p:spPr>
          <a:xfrm>
            <a:off x="4724400" y="1676400"/>
            <a:ext cx="4038600" cy="4525963"/>
          </a:xfrm>
        </p:spPr>
        <p:txBody>
          <a:bodyPr/>
          <a:lstStyle/>
          <a:p>
            <a:pPr>
              <a:buFontTx/>
              <a:buNone/>
            </a:pPr>
            <a:r>
              <a:rPr lang="en-US" i="1"/>
              <a:t>	“Between stimulus and response there is a space. In that space is our power to choose our response. In our response lies our growth and our freedom.”</a:t>
            </a:r>
          </a:p>
        </p:txBody>
      </p:sp>
      <p:sp>
        <p:nvSpPr>
          <p:cNvPr id="395269" name="AutoShape 5" descr="frankl_sidebar"/>
          <p:cNvSpPr>
            <a:spLocks noChangeAspect="1" noChangeArrowheads="1"/>
          </p:cNvSpPr>
          <p:nvPr/>
        </p:nvSpPr>
        <p:spPr bwMode="auto">
          <a:xfrm>
            <a:off x="4419600" y="3276600"/>
            <a:ext cx="304800" cy="304800"/>
          </a:xfrm>
          <a:prstGeom prst="rect">
            <a:avLst/>
          </a:prstGeom>
          <a:noFill/>
        </p:spPr>
        <p:txBody>
          <a:bodyPr/>
          <a:lstStyle/>
          <a:p>
            <a:endParaRPr lang="en-US"/>
          </a:p>
        </p:txBody>
      </p:sp>
      <p:pic>
        <p:nvPicPr>
          <p:cNvPr id="395270" name="Picture 6" descr="frankl"/>
          <p:cNvPicPr>
            <a:picLocks noChangeAspect="1" noChangeArrowheads="1"/>
          </p:cNvPicPr>
          <p:nvPr/>
        </p:nvPicPr>
        <p:blipFill>
          <a:blip r:embed="rId3" cstate="print"/>
          <a:srcRect/>
          <a:stretch>
            <a:fillRect/>
          </a:stretch>
        </p:blipFill>
        <p:spPr bwMode="auto">
          <a:xfrm>
            <a:off x="382588" y="1943100"/>
            <a:ext cx="4113212" cy="4076700"/>
          </a:xfrm>
          <a:prstGeom prst="rect">
            <a:avLst/>
          </a:prstGeom>
          <a:noFill/>
        </p:spPr>
      </p:pic>
      <p:sp>
        <p:nvSpPr>
          <p:cNvPr id="395271" name="Text Box 7"/>
          <p:cNvSpPr txBox="1">
            <a:spLocks noChangeArrowheads="1"/>
          </p:cNvSpPr>
          <p:nvPr/>
        </p:nvSpPr>
        <p:spPr bwMode="auto">
          <a:xfrm>
            <a:off x="1295400" y="6096000"/>
            <a:ext cx="2720975" cy="457200"/>
          </a:xfrm>
          <a:prstGeom prst="rect">
            <a:avLst/>
          </a:prstGeom>
          <a:noFill/>
          <a:ln w="9525">
            <a:noFill/>
            <a:miter lim="800000"/>
            <a:headEnd/>
            <a:tailEnd/>
          </a:ln>
          <a:effectLst/>
        </p:spPr>
        <p:txBody>
          <a:bodyPr>
            <a:spAutoFit/>
          </a:bodyPr>
          <a:lstStyle/>
          <a:p>
            <a:pPr>
              <a:spcBef>
                <a:spcPct val="50000"/>
              </a:spcBef>
            </a:pPr>
            <a:r>
              <a:rPr lang="en-US" sz="2400"/>
              <a:t>Viktor Frankl</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2"/>
          <p:cNvSpPr>
            <a:spLocks noGrp="1" noChangeArrowheads="1"/>
          </p:cNvSpPr>
          <p:nvPr>
            <p:ph type="title"/>
          </p:nvPr>
        </p:nvSpPr>
        <p:spPr>
          <a:xfrm>
            <a:off x="457200" y="76200"/>
            <a:ext cx="8229600" cy="1143000"/>
          </a:xfrm>
        </p:spPr>
        <p:txBody>
          <a:bodyPr/>
          <a:lstStyle/>
          <a:p>
            <a:r>
              <a:rPr lang="en-US"/>
              <a:t>Free Will</a:t>
            </a:r>
          </a:p>
        </p:txBody>
      </p:sp>
      <p:sp>
        <p:nvSpPr>
          <p:cNvPr id="373763" name="Rectangle 3"/>
          <p:cNvSpPr>
            <a:spLocks noGrp="1" noChangeArrowheads="1"/>
          </p:cNvSpPr>
          <p:nvPr>
            <p:ph type="body" idx="1"/>
          </p:nvPr>
        </p:nvSpPr>
        <p:spPr>
          <a:xfrm>
            <a:off x="0" y="1524000"/>
            <a:ext cx="5410200" cy="5105400"/>
          </a:xfrm>
        </p:spPr>
        <p:txBody>
          <a:bodyPr/>
          <a:lstStyle/>
          <a:p>
            <a:pPr>
              <a:lnSpc>
                <a:spcPct val="80000"/>
              </a:lnSpc>
              <a:buFontTx/>
              <a:buNone/>
            </a:pPr>
            <a:r>
              <a:rPr lang="en-US" sz="2800" i="1"/>
              <a:t>	“The very serious and difficult question arises of whether…free will is compatible with our scientific knowledge, which plainly says that the concept of a breach in causal continuity is not acceptable. From the point of view of science, the reality of free will cannot be conceded. On the other hand, as human beings, we depend on the belief that…our actions are preceded by deliberation and choice….”</a:t>
            </a:r>
          </a:p>
        </p:txBody>
      </p:sp>
      <p:pic>
        <p:nvPicPr>
          <p:cNvPr id="373764" name="Picture 4"/>
          <p:cNvPicPr>
            <a:picLocks noChangeAspect="1" noChangeArrowheads="1"/>
          </p:cNvPicPr>
          <p:nvPr/>
        </p:nvPicPr>
        <p:blipFill>
          <a:blip r:embed="rId3" cstate="print"/>
          <a:srcRect/>
          <a:stretch>
            <a:fillRect/>
          </a:stretch>
        </p:blipFill>
        <p:spPr bwMode="auto">
          <a:xfrm>
            <a:off x="5410200" y="1371600"/>
            <a:ext cx="3316288" cy="4772025"/>
          </a:xfrm>
          <a:prstGeom prst="rect">
            <a:avLst/>
          </a:prstGeom>
          <a:noFill/>
          <a:ln w="9525">
            <a:noFill/>
            <a:miter lim="800000"/>
            <a:headEnd/>
            <a:tailEnd/>
          </a:ln>
          <a:effectLst/>
        </p:spPr>
      </p:pic>
      <p:sp>
        <p:nvSpPr>
          <p:cNvPr id="373765" name="Text Box 5"/>
          <p:cNvSpPr txBox="1">
            <a:spLocks noChangeArrowheads="1"/>
          </p:cNvSpPr>
          <p:nvPr/>
        </p:nvSpPr>
        <p:spPr bwMode="auto">
          <a:xfrm>
            <a:off x="6546850" y="6284913"/>
            <a:ext cx="1301750" cy="366712"/>
          </a:xfrm>
          <a:prstGeom prst="rect">
            <a:avLst/>
          </a:prstGeom>
          <a:noFill/>
          <a:ln w="9525">
            <a:noFill/>
            <a:miter lim="800000"/>
            <a:headEnd/>
            <a:tailEnd/>
          </a:ln>
          <a:effectLst/>
        </p:spPr>
        <p:txBody>
          <a:bodyPr wrap="none">
            <a:spAutoFit/>
          </a:bodyPr>
          <a:lstStyle/>
          <a:p>
            <a:r>
              <a:rPr lang="en-US"/>
              <a:t>Hans Mohr</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2"/>
          <p:cNvSpPr>
            <a:spLocks noGrp="1" noChangeArrowheads="1"/>
          </p:cNvSpPr>
          <p:nvPr>
            <p:ph type="title"/>
          </p:nvPr>
        </p:nvSpPr>
        <p:spPr/>
        <p:txBody>
          <a:bodyPr/>
          <a:lstStyle/>
          <a:p>
            <a:r>
              <a:rPr lang="en-US"/>
              <a:t>Free Will</a:t>
            </a:r>
          </a:p>
        </p:txBody>
      </p:sp>
      <p:sp>
        <p:nvSpPr>
          <p:cNvPr id="384003" name="Rectangle 3"/>
          <p:cNvSpPr>
            <a:spLocks noGrp="1" noChangeArrowheads="1"/>
          </p:cNvSpPr>
          <p:nvPr>
            <p:ph type="body" idx="1"/>
          </p:nvPr>
        </p:nvSpPr>
        <p:spPr>
          <a:xfrm>
            <a:off x="0" y="1600200"/>
            <a:ext cx="4800600" cy="5257800"/>
          </a:xfrm>
        </p:spPr>
        <p:txBody>
          <a:bodyPr/>
          <a:lstStyle/>
          <a:p>
            <a:pPr>
              <a:lnSpc>
                <a:spcPct val="80000"/>
              </a:lnSpc>
              <a:buFontTx/>
              <a:buNone/>
            </a:pPr>
            <a:r>
              <a:rPr lang="en-US" sz="2800" i="1"/>
              <a:t>	“All I have to say is that free will is a fact of experience….Free will is often denied on the grounds that you can’t explain it, that it involved happenings inexplicable by present-day physics and physiology. To that I reply that our inability may stem from the fact that physics and physiology are still not adequately developed.…”</a:t>
            </a:r>
          </a:p>
        </p:txBody>
      </p:sp>
      <p:pic>
        <p:nvPicPr>
          <p:cNvPr id="384005" name="Picture 5" descr="eccles"/>
          <p:cNvPicPr>
            <a:picLocks noChangeAspect="1" noChangeArrowheads="1"/>
          </p:cNvPicPr>
          <p:nvPr/>
        </p:nvPicPr>
        <p:blipFill>
          <a:blip r:embed="rId3" cstate="print"/>
          <a:srcRect/>
          <a:stretch>
            <a:fillRect/>
          </a:stretch>
        </p:blipFill>
        <p:spPr bwMode="auto">
          <a:xfrm>
            <a:off x="5334000" y="1752600"/>
            <a:ext cx="2857500" cy="4276725"/>
          </a:xfrm>
          <a:prstGeom prst="rect">
            <a:avLst/>
          </a:prstGeom>
          <a:noFill/>
        </p:spPr>
      </p:pic>
      <p:sp>
        <p:nvSpPr>
          <p:cNvPr id="384006" name="Text Box 6"/>
          <p:cNvSpPr txBox="1">
            <a:spLocks noChangeArrowheads="1"/>
          </p:cNvSpPr>
          <p:nvPr/>
        </p:nvSpPr>
        <p:spPr bwMode="auto">
          <a:xfrm>
            <a:off x="6051550" y="6186488"/>
            <a:ext cx="1416050" cy="366712"/>
          </a:xfrm>
          <a:prstGeom prst="rect">
            <a:avLst/>
          </a:prstGeom>
          <a:noFill/>
          <a:ln w="9525">
            <a:noFill/>
            <a:miter lim="800000"/>
            <a:headEnd/>
            <a:tailEnd/>
          </a:ln>
          <a:effectLst/>
        </p:spPr>
        <p:txBody>
          <a:bodyPr wrap="none">
            <a:spAutoFit/>
          </a:bodyPr>
          <a:lstStyle/>
          <a:p>
            <a:r>
              <a:rPr lang="en-US"/>
              <a:t>John Eccles</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2"/>
          <p:cNvSpPr>
            <a:spLocks noGrp="1" noChangeArrowheads="1"/>
          </p:cNvSpPr>
          <p:nvPr>
            <p:ph type="title"/>
          </p:nvPr>
        </p:nvSpPr>
        <p:spPr/>
        <p:txBody>
          <a:bodyPr/>
          <a:lstStyle/>
          <a:p>
            <a:r>
              <a:rPr lang="en-US" sz="4000"/>
              <a:t>Erwin Schrodinger, the Son of a Botanist</a:t>
            </a:r>
          </a:p>
        </p:txBody>
      </p:sp>
      <p:sp>
        <p:nvSpPr>
          <p:cNvPr id="397315" name="Rectangle 3"/>
          <p:cNvSpPr>
            <a:spLocks noGrp="1" noChangeArrowheads="1"/>
          </p:cNvSpPr>
          <p:nvPr>
            <p:ph type="body" idx="1"/>
          </p:nvPr>
        </p:nvSpPr>
        <p:spPr>
          <a:xfrm>
            <a:off x="4419600" y="1752600"/>
            <a:ext cx="4114800" cy="5105400"/>
          </a:xfrm>
        </p:spPr>
        <p:txBody>
          <a:bodyPr/>
          <a:lstStyle/>
          <a:p>
            <a:pPr>
              <a:lnSpc>
                <a:spcPct val="90000"/>
              </a:lnSpc>
              <a:buFontTx/>
              <a:buNone/>
            </a:pPr>
            <a:r>
              <a:rPr lang="en-US" sz="2800" i="1"/>
              <a:t>	“Living matter, while not eluding the laws of physics as established to date, is likely to involve other laws of physics hitherto unknown which, however, once they have been revealed, will form as integral a part of this science as the former.”</a:t>
            </a:r>
          </a:p>
        </p:txBody>
      </p:sp>
      <p:pic>
        <p:nvPicPr>
          <p:cNvPr id="397316" name="Picture 4" descr="%3D22518046"/>
          <p:cNvPicPr>
            <a:picLocks noChangeAspect="1" noChangeArrowheads="1"/>
          </p:cNvPicPr>
          <p:nvPr/>
        </p:nvPicPr>
        <p:blipFill>
          <a:blip r:embed="rId3" cstate="print"/>
          <a:srcRect/>
          <a:stretch>
            <a:fillRect/>
          </a:stretch>
        </p:blipFill>
        <p:spPr bwMode="auto">
          <a:xfrm>
            <a:off x="457200" y="1752600"/>
            <a:ext cx="3582988" cy="4849813"/>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p:txBody>
          <a:bodyPr/>
          <a:lstStyle/>
          <a:p>
            <a:r>
              <a:rPr lang="en-US" sz="4000"/>
              <a:t>Thank You to The House of Elzevir</a:t>
            </a:r>
          </a:p>
        </p:txBody>
      </p:sp>
      <p:sp>
        <p:nvSpPr>
          <p:cNvPr id="115715" name="Rectangle 3"/>
          <p:cNvSpPr>
            <a:spLocks noGrp="1" noChangeArrowheads="1"/>
          </p:cNvSpPr>
          <p:nvPr>
            <p:ph type="body" idx="1"/>
          </p:nvPr>
        </p:nvSpPr>
        <p:spPr>
          <a:xfrm>
            <a:off x="381000" y="1905000"/>
            <a:ext cx="4191000" cy="4495800"/>
          </a:xfrm>
        </p:spPr>
        <p:txBody>
          <a:bodyPr/>
          <a:lstStyle/>
          <a:p>
            <a:r>
              <a:rPr lang="en-US" sz="2800"/>
              <a:t>In 1638, Louis Elzevir published a book by Galileo, whose unfashionable works had been suppressed by the Catholic Church.</a:t>
            </a:r>
          </a:p>
          <a:p>
            <a:r>
              <a:rPr lang="en-US" sz="2800"/>
              <a:t>To this day, Elsevier continues to publish unfashionable books.</a:t>
            </a:r>
          </a:p>
        </p:txBody>
      </p:sp>
      <p:pic>
        <p:nvPicPr>
          <p:cNvPr id="115716" name="Picture 4" descr="galileo"/>
          <p:cNvPicPr>
            <a:picLocks noChangeAspect="1" noChangeArrowheads="1"/>
          </p:cNvPicPr>
          <p:nvPr/>
        </p:nvPicPr>
        <p:blipFill>
          <a:blip r:embed="rId4" cstate="print"/>
          <a:srcRect/>
          <a:stretch>
            <a:fillRect/>
          </a:stretch>
        </p:blipFill>
        <p:spPr bwMode="auto">
          <a:xfrm>
            <a:off x="5181600" y="1752600"/>
            <a:ext cx="3198813" cy="4760913"/>
          </a:xfrm>
          <a:prstGeom prst="rect">
            <a:avLst/>
          </a:prstGeom>
          <a:noFill/>
        </p:spPr>
      </p:pic>
      <p:sp>
        <p:nvSpPr>
          <p:cNvPr id="115718" name="Text Box 6"/>
          <p:cNvSpPr txBox="1">
            <a:spLocks noChangeArrowheads="1"/>
          </p:cNvSpPr>
          <p:nvPr/>
        </p:nvSpPr>
        <p:spPr bwMode="auto">
          <a:xfrm>
            <a:off x="609600" y="6248400"/>
            <a:ext cx="184150" cy="366713"/>
          </a:xfrm>
          <a:prstGeom prst="rect">
            <a:avLst/>
          </a:prstGeom>
          <a:noFill/>
          <a:ln w="9525">
            <a:noFill/>
            <a:miter lim="800000"/>
            <a:headEnd/>
            <a:tailEnd/>
          </a:ln>
          <a:effectLst/>
        </p:spPr>
        <p:txBody>
          <a:bodyPr wrap="none">
            <a:spAutoFit/>
          </a:bodyPr>
          <a:lstStyle/>
          <a:p>
            <a:endParaRPr lang="en-US"/>
          </a:p>
        </p:txBody>
      </p:sp>
      <p:pic>
        <p:nvPicPr>
          <p:cNvPr id="115722" name="01 Galileo.wma">
            <a:hlinkClick r:id="" action="ppaction://media"/>
          </p:cNvPr>
          <p:cNvPicPr>
            <a:picLocks noRot="1" noChangeAspect="1" noChangeArrowheads="1"/>
          </p:cNvPicPr>
          <p:nvPr>
            <a:audioFile r:link="rId1"/>
          </p:nvPr>
        </p:nvPicPr>
        <p:blipFill>
          <a:blip r:embed="rId5" cstate="print"/>
          <a:srcRect/>
          <a:stretch>
            <a:fillRect/>
          </a:stretch>
        </p:blipFill>
        <p:spPr bwMode="auto">
          <a:xfrm>
            <a:off x="8686800" y="6400800"/>
            <a:ext cx="244475" cy="24447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572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115722"/>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2"/>
          <p:cNvSpPr>
            <a:spLocks noGrp="1" noChangeArrowheads="1"/>
          </p:cNvSpPr>
          <p:nvPr>
            <p:ph type="title"/>
          </p:nvPr>
        </p:nvSpPr>
        <p:spPr>
          <a:xfrm>
            <a:off x="457200" y="152400"/>
            <a:ext cx="8229600" cy="1143000"/>
          </a:xfrm>
        </p:spPr>
        <p:txBody>
          <a:bodyPr/>
          <a:lstStyle/>
          <a:p>
            <a:r>
              <a:rPr lang="en-US"/>
              <a:t>Stanislaw Ulam, Mathematician</a:t>
            </a:r>
          </a:p>
        </p:txBody>
      </p:sp>
      <p:sp>
        <p:nvSpPr>
          <p:cNvPr id="399363" name="Rectangle 3"/>
          <p:cNvSpPr>
            <a:spLocks noGrp="1" noChangeArrowheads="1"/>
          </p:cNvSpPr>
          <p:nvPr>
            <p:ph type="body" idx="1"/>
          </p:nvPr>
        </p:nvSpPr>
        <p:spPr>
          <a:xfrm>
            <a:off x="533400" y="2286000"/>
            <a:ext cx="4114800" cy="3810000"/>
          </a:xfrm>
        </p:spPr>
        <p:txBody>
          <a:bodyPr/>
          <a:lstStyle/>
          <a:p>
            <a:pPr>
              <a:buFontTx/>
              <a:buNone/>
            </a:pPr>
            <a:r>
              <a:rPr lang="en-US"/>
              <a:t>	“Ask not what physics can do for biology; but what biology can do for physics.”</a:t>
            </a:r>
          </a:p>
        </p:txBody>
      </p:sp>
      <p:pic>
        <p:nvPicPr>
          <p:cNvPr id="399364" name="Picture 4" descr="ee559d97e7cfc7aa_large"/>
          <p:cNvPicPr>
            <a:picLocks noChangeAspect="1" noChangeArrowheads="1"/>
          </p:cNvPicPr>
          <p:nvPr/>
        </p:nvPicPr>
        <p:blipFill>
          <a:blip r:embed="rId3" cstate="print"/>
          <a:srcRect/>
          <a:stretch>
            <a:fillRect/>
          </a:stretch>
        </p:blipFill>
        <p:spPr bwMode="auto">
          <a:xfrm>
            <a:off x="5181600" y="1524000"/>
            <a:ext cx="3254375" cy="4860925"/>
          </a:xfrm>
          <a:prstGeom prst="rect">
            <a:avLst/>
          </a:prstGeom>
          <a:noFill/>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6" name="Rectangle 2"/>
          <p:cNvSpPr>
            <a:spLocks noGrp="1" noChangeArrowheads="1"/>
          </p:cNvSpPr>
          <p:nvPr>
            <p:ph type="title"/>
          </p:nvPr>
        </p:nvSpPr>
        <p:spPr>
          <a:xfrm>
            <a:off x="0" y="76200"/>
            <a:ext cx="9144000" cy="838200"/>
          </a:xfrm>
        </p:spPr>
        <p:txBody>
          <a:bodyPr/>
          <a:lstStyle/>
          <a:p>
            <a:r>
              <a:rPr lang="en-US" sz="3200"/>
              <a:t>Physical Principles Discovered by Studying Life</a:t>
            </a:r>
          </a:p>
        </p:txBody>
      </p:sp>
      <p:sp>
        <p:nvSpPr>
          <p:cNvPr id="559107" name="Rectangle 3"/>
          <p:cNvSpPr>
            <a:spLocks noGrp="1" noChangeArrowheads="1"/>
          </p:cNvSpPr>
          <p:nvPr>
            <p:ph type="body" idx="1"/>
          </p:nvPr>
        </p:nvSpPr>
        <p:spPr>
          <a:xfrm>
            <a:off x="0" y="2438400"/>
            <a:ext cx="9144000" cy="4419600"/>
          </a:xfrm>
        </p:spPr>
        <p:txBody>
          <a:bodyPr/>
          <a:lstStyle/>
          <a:p>
            <a:pPr>
              <a:lnSpc>
                <a:spcPct val="90000"/>
              </a:lnSpc>
            </a:pPr>
            <a:r>
              <a:rPr lang="en-US" sz="2800"/>
              <a:t>Robert Brown: Study of pollination led to the discovery of Brownian Motion</a:t>
            </a:r>
          </a:p>
          <a:p>
            <a:pPr>
              <a:lnSpc>
                <a:spcPct val="90000"/>
              </a:lnSpc>
            </a:pPr>
            <a:r>
              <a:rPr lang="en-US" sz="2800"/>
              <a:t>Thomas Young: Study of vision led to Wave Theory of Light</a:t>
            </a:r>
          </a:p>
          <a:p>
            <a:pPr>
              <a:lnSpc>
                <a:spcPct val="90000"/>
              </a:lnSpc>
            </a:pPr>
            <a:r>
              <a:rPr lang="en-US" sz="2800"/>
              <a:t>J. Robert Mayer: Study of blood color led to the First Law of Thermodynamics</a:t>
            </a:r>
          </a:p>
          <a:p>
            <a:pPr>
              <a:lnSpc>
                <a:spcPct val="90000"/>
              </a:lnSpc>
            </a:pPr>
            <a:r>
              <a:rPr lang="en-US" sz="2800"/>
              <a:t>Jean Poiseuille: Study of blood flow led to the Law of Fluid Flow</a:t>
            </a:r>
          </a:p>
          <a:p>
            <a:pPr>
              <a:lnSpc>
                <a:spcPct val="90000"/>
              </a:lnSpc>
            </a:pPr>
            <a:r>
              <a:rPr lang="en-US" sz="2800"/>
              <a:t>Adolf Fick: Study of kidney function led to Laws of Diffusion</a:t>
            </a:r>
          </a:p>
        </p:txBody>
      </p:sp>
      <p:sp>
        <p:nvSpPr>
          <p:cNvPr id="559109" name="AutoShape 5" descr="robert%2520brown%2520medium"/>
          <p:cNvSpPr>
            <a:spLocks noChangeAspect="1" noChangeArrowheads="1"/>
          </p:cNvSpPr>
          <p:nvPr/>
        </p:nvSpPr>
        <p:spPr bwMode="auto">
          <a:xfrm>
            <a:off x="4419600" y="3276600"/>
            <a:ext cx="304800" cy="304800"/>
          </a:xfrm>
          <a:prstGeom prst="rect">
            <a:avLst/>
          </a:prstGeom>
          <a:noFill/>
        </p:spPr>
        <p:txBody>
          <a:bodyPr/>
          <a:lstStyle/>
          <a:p>
            <a:endParaRPr lang="en-US"/>
          </a:p>
        </p:txBody>
      </p:sp>
      <p:sp>
        <p:nvSpPr>
          <p:cNvPr id="559111" name="AutoShape 7" descr="68977-004-DD5B5E57"/>
          <p:cNvSpPr>
            <a:spLocks noChangeAspect="1" noChangeArrowheads="1"/>
          </p:cNvSpPr>
          <p:nvPr/>
        </p:nvSpPr>
        <p:spPr bwMode="auto">
          <a:xfrm>
            <a:off x="4419600" y="3276600"/>
            <a:ext cx="304800" cy="304800"/>
          </a:xfrm>
          <a:prstGeom prst="rect">
            <a:avLst/>
          </a:prstGeom>
          <a:noFill/>
        </p:spPr>
        <p:txBody>
          <a:bodyPr/>
          <a:lstStyle/>
          <a:p>
            <a:endParaRPr lang="en-US"/>
          </a:p>
        </p:txBody>
      </p:sp>
      <p:sp>
        <p:nvSpPr>
          <p:cNvPr id="559113" name="AutoShape 9" descr="3560"/>
          <p:cNvSpPr>
            <a:spLocks noChangeAspect="1" noChangeArrowheads="1"/>
          </p:cNvSpPr>
          <p:nvPr/>
        </p:nvSpPr>
        <p:spPr bwMode="auto">
          <a:xfrm>
            <a:off x="4419600" y="3276600"/>
            <a:ext cx="304800" cy="304800"/>
          </a:xfrm>
          <a:prstGeom prst="rect">
            <a:avLst/>
          </a:prstGeom>
          <a:noFill/>
        </p:spPr>
        <p:txBody>
          <a:bodyPr/>
          <a:lstStyle/>
          <a:p>
            <a:endParaRPr lang="en-US"/>
          </a:p>
        </p:txBody>
      </p:sp>
      <p:pic>
        <p:nvPicPr>
          <p:cNvPr id="559114" name="Picture 10" descr="adolffick"/>
          <p:cNvPicPr>
            <a:picLocks noChangeAspect="1" noChangeArrowheads="1"/>
          </p:cNvPicPr>
          <p:nvPr/>
        </p:nvPicPr>
        <p:blipFill>
          <a:blip r:embed="rId3" cstate="print"/>
          <a:srcRect/>
          <a:stretch>
            <a:fillRect/>
          </a:stretch>
        </p:blipFill>
        <p:spPr bwMode="auto">
          <a:xfrm>
            <a:off x="6553200" y="838200"/>
            <a:ext cx="1023938" cy="1557338"/>
          </a:xfrm>
          <a:prstGeom prst="rect">
            <a:avLst/>
          </a:prstGeom>
          <a:noFill/>
        </p:spPr>
      </p:pic>
      <p:pic>
        <p:nvPicPr>
          <p:cNvPr id="559115" name="Picture 11" descr="young"/>
          <p:cNvPicPr>
            <a:picLocks noChangeAspect="1" noChangeArrowheads="1"/>
          </p:cNvPicPr>
          <p:nvPr/>
        </p:nvPicPr>
        <p:blipFill>
          <a:blip r:embed="rId4" cstate="print"/>
          <a:srcRect/>
          <a:stretch>
            <a:fillRect/>
          </a:stretch>
        </p:blipFill>
        <p:spPr bwMode="auto">
          <a:xfrm>
            <a:off x="2514600" y="838200"/>
            <a:ext cx="1189038" cy="1533525"/>
          </a:xfrm>
          <a:prstGeom prst="rect">
            <a:avLst/>
          </a:prstGeom>
          <a:noFill/>
        </p:spPr>
      </p:pic>
      <p:pic>
        <p:nvPicPr>
          <p:cNvPr id="559116" name="Picture 12" descr="RobertBrown"/>
          <p:cNvPicPr>
            <a:picLocks noChangeAspect="1" noChangeArrowheads="1"/>
          </p:cNvPicPr>
          <p:nvPr/>
        </p:nvPicPr>
        <p:blipFill>
          <a:blip r:embed="rId5" cstate="print"/>
          <a:srcRect/>
          <a:stretch>
            <a:fillRect/>
          </a:stretch>
        </p:blipFill>
        <p:spPr bwMode="auto">
          <a:xfrm>
            <a:off x="1143000" y="838200"/>
            <a:ext cx="1143000" cy="1576388"/>
          </a:xfrm>
          <a:prstGeom prst="rect">
            <a:avLst/>
          </a:prstGeom>
          <a:noFill/>
        </p:spPr>
      </p:pic>
      <p:pic>
        <p:nvPicPr>
          <p:cNvPr id="559117" name="Picture 13" descr="Poiseuille"/>
          <p:cNvPicPr>
            <a:picLocks noChangeAspect="1" noChangeArrowheads="1"/>
          </p:cNvPicPr>
          <p:nvPr/>
        </p:nvPicPr>
        <p:blipFill>
          <a:blip r:embed="rId6" cstate="print"/>
          <a:srcRect/>
          <a:stretch>
            <a:fillRect/>
          </a:stretch>
        </p:blipFill>
        <p:spPr bwMode="auto">
          <a:xfrm>
            <a:off x="5254625" y="838200"/>
            <a:ext cx="1069975" cy="1563688"/>
          </a:xfrm>
          <a:prstGeom prst="rect">
            <a:avLst/>
          </a:prstGeom>
          <a:noFill/>
        </p:spPr>
      </p:pic>
      <p:pic>
        <p:nvPicPr>
          <p:cNvPr id="559118" name="Picture 14" descr="jrmayer"/>
          <p:cNvPicPr>
            <a:picLocks noChangeAspect="1" noChangeArrowheads="1"/>
          </p:cNvPicPr>
          <p:nvPr/>
        </p:nvPicPr>
        <p:blipFill>
          <a:blip r:embed="rId7" cstate="print"/>
          <a:srcRect/>
          <a:stretch>
            <a:fillRect/>
          </a:stretch>
        </p:blipFill>
        <p:spPr bwMode="auto">
          <a:xfrm>
            <a:off x="3886200" y="838200"/>
            <a:ext cx="1189038" cy="1536700"/>
          </a:xfrm>
          <a:prstGeom prst="rect">
            <a:avLst/>
          </a:prstGeom>
          <a:noFill/>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ChangeArrowheads="1"/>
          </p:cNvSpPr>
          <p:nvPr>
            <p:ph type="title"/>
          </p:nvPr>
        </p:nvSpPr>
        <p:spPr>
          <a:xfrm>
            <a:off x="0" y="76200"/>
            <a:ext cx="9144000" cy="1143000"/>
          </a:xfrm>
        </p:spPr>
        <p:txBody>
          <a:bodyPr/>
          <a:lstStyle/>
          <a:p>
            <a:r>
              <a:rPr lang="en-US" sz="4000"/>
              <a:t>Avogadro’s Number—Biology, Chemistry or Physics? </a:t>
            </a:r>
          </a:p>
        </p:txBody>
      </p:sp>
      <p:sp>
        <p:nvSpPr>
          <p:cNvPr id="201731" name="Rectangle 3"/>
          <p:cNvSpPr>
            <a:spLocks noGrp="1" noChangeArrowheads="1"/>
          </p:cNvSpPr>
          <p:nvPr>
            <p:ph type="body" idx="1"/>
          </p:nvPr>
        </p:nvSpPr>
        <p:spPr>
          <a:xfrm>
            <a:off x="457200" y="1722438"/>
            <a:ext cx="4114800" cy="4525962"/>
          </a:xfrm>
        </p:spPr>
        <p:txBody>
          <a:bodyPr/>
          <a:lstStyle/>
          <a:p>
            <a:pPr>
              <a:lnSpc>
                <a:spcPct val="90000"/>
              </a:lnSpc>
              <a:buFontTx/>
              <a:buNone/>
            </a:pPr>
            <a:r>
              <a:rPr lang="en-US" sz="2800"/>
              <a:t>	Robert Brown (1828), a botanist studying pollen and pollination in </a:t>
            </a:r>
            <a:r>
              <a:rPr lang="en-US" sz="2800" i="1"/>
              <a:t>Clarkia</a:t>
            </a:r>
            <a:r>
              <a:rPr lang="en-US" sz="2800"/>
              <a:t>, found that the particles from within the burst pollen moved incessantly in water. At first he thought he found the </a:t>
            </a:r>
            <a:r>
              <a:rPr lang="en-US" sz="2800" i="1"/>
              <a:t>vis viva</a:t>
            </a:r>
            <a:r>
              <a:rPr lang="en-US" sz="2800"/>
              <a:t>, the living force…</a:t>
            </a:r>
          </a:p>
        </p:txBody>
      </p:sp>
      <p:pic>
        <p:nvPicPr>
          <p:cNvPr id="201734" name="Picture 6" descr="Animation1"/>
          <p:cNvPicPr>
            <a:picLocks noChangeAspect="1" noChangeArrowheads="1" noCrop="1"/>
          </p:cNvPicPr>
          <p:nvPr/>
        </p:nvPicPr>
        <p:blipFill>
          <a:blip r:embed="rId3" cstate="print"/>
          <a:srcRect/>
          <a:stretch>
            <a:fillRect/>
          </a:stretch>
        </p:blipFill>
        <p:spPr bwMode="auto">
          <a:xfrm>
            <a:off x="5486400" y="4476750"/>
            <a:ext cx="2767013" cy="2070100"/>
          </a:xfrm>
          <a:prstGeom prst="rect">
            <a:avLst/>
          </a:prstGeom>
          <a:noFill/>
        </p:spPr>
      </p:pic>
      <p:pic>
        <p:nvPicPr>
          <p:cNvPr id="201736" name="Picture 8" descr="Brown's microscope"/>
          <p:cNvPicPr>
            <a:picLocks noChangeAspect="1" noChangeArrowheads="1"/>
          </p:cNvPicPr>
          <p:nvPr/>
        </p:nvPicPr>
        <p:blipFill>
          <a:blip r:embed="rId4" cstate="print"/>
          <a:srcRect/>
          <a:stretch>
            <a:fillRect/>
          </a:stretch>
        </p:blipFill>
        <p:spPr bwMode="auto">
          <a:xfrm>
            <a:off x="5486400" y="1371600"/>
            <a:ext cx="2733675" cy="2857500"/>
          </a:xfrm>
          <a:prstGeom prst="rect">
            <a:avLst/>
          </a:prstGeom>
          <a:noFill/>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714" name="Rectangle 2"/>
          <p:cNvSpPr>
            <a:spLocks noGrp="1" noChangeArrowheads="1"/>
          </p:cNvSpPr>
          <p:nvPr>
            <p:ph type="title"/>
          </p:nvPr>
        </p:nvSpPr>
        <p:spPr>
          <a:xfrm>
            <a:off x="0" y="76200"/>
            <a:ext cx="9144000" cy="1143000"/>
          </a:xfrm>
        </p:spPr>
        <p:txBody>
          <a:bodyPr/>
          <a:lstStyle/>
          <a:p>
            <a:r>
              <a:rPr lang="en-US" sz="4000"/>
              <a:t>Avogadro’s Number—Biology, Chemistry or Physics? </a:t>
            </a:r>
          </a:p>
        </p:txBody>
      </p:sp>
      <p:sp>
        <p:nvSpPr>
          <p:cNvPr id="627715" name="Rectangle 3"/>
          <p:cNvSpPr>
            <a:spLocks noGrp="1" noChangeArrowheads="1"/>
          </p:cNvSpPr>
          <p:nvPr>
            <p:ph type="body" idx="1"/>
          </p:nvPr>
        </p:nvSpPr>
        <p:spPr>
          <a:xfrm>
            <a:off x="457200" y="1798638"/>
            <a:ext cx="4114800" cy="4525962"/>
          </a:xfrm>
        </p:spPr>
        <p:txBody>
          <a:bodyPr/>
          <a:lstStyle/>
          <a:p>
            <a:pPr>
              <a:buFontTx/>
              <a:buNone/>
            </a:pPr>
            <a:r>
              <a:rPr lang="en-US" sz="2800"/>
              <a:t>	…then he realized that nonliving things, including dust from the Great Sphinx and other rocks of all ages, also moved incessantly, and movement was a property of molecules.</a:t>
            </a:r>
          </a:p>
        </p:txBody>
      </p:sp>
      <p:pic>
        <p:nvPicPr>
          <p:cNvPr id="627716" name="Picture 4" descr="Animation1"/>
          <p:cNvPicPr>
            <a:picLocks noChangeAspect="1" noChangeArrowheads="1" noCrop="1"/>
          </p:cNvPicPr>
          <p:nvPr/>
        </p:nvPicPr>
        <p:blipFill>
          <a:blip r:embed="rId3" cstate="print"/>
          <a:srcRect/>
          <a:stretch>
            <a:fillRect/>
          </a:stretch>
        </p:blipFill>
        <p:spPr bwMode="auto">
          <a:xfrm>
            <a:off x="5486400" y="4476750"/>
            <a:ext cx="2767013" cy="2070100"/>
          </a:xfrm>
          <a:prstGeom prst="rect">
            <a:avLst/>
          </a:prstGeom>
          <a:noFill/>
        </p:spPr>
      </p:pic>
      <p:pic>
        <p:nvPicPr>
          <p:cNvPr id="627717" name="Picture 5" descr="Brown's microscope"/>
          <p:cNvPicPr>
            <a:picLocks noChangeAspect="1" noChangeArrowheads="1"/>
          </p:cNvPicPr>
          <p:nvPr/>
        </p:nvPicPr>
        <p:blipFill>
          <a:blip r:embed="rId4" cstate="print"/>
          <a:srcRect/>
          <a:stretch>
            <a:fillRect/>
          </a:stretch>
        </p:blipFill>
        <p:spPr bwMode="auto">
          <a:xfrm>
            <a:off x="5486400" y="1371600"/>
            <a:ext cx="2733675" cy="2857500"/>
          </a:xfrm>
          <a:prstGeom prst="rect">
            <a:avLst/>
          </a:prstGeom>
          <a:noFill/>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title"/>
          </p:nvPr>
        </p:nvSpPr>
        <p:spPr>
          <a:xfrm>
            <a:off x="457200" y="0"/>
            <a:ext cx="8229600" cy="1143000"/>
          </a:xfrm>
        </p:spPr>
        <p:txBody>
          <a:bodyPr/>
          <a:lstStyle/>
          <a:p>
            <a:r>
              <a:rPr lang="en-US"/>
              <a:t>Avogadro’s Number</a:t>
            </a:r>
          </a:p>
        </p:txBody>
      </p:sp>
      <p:sp>
        <p:nvSpPr>
          <p:cNvPr id="203779" name="Rectangle 3"/>
          <p:cNvSpPr>
            <a:spLocks noGrp="1" noChangeArrowheads="1"/>
          </p:cNvSpPr>
          <p:nvPr>
            <p:ph type="body" idx="1"/>
          </p:nvPr>
        </p:nvSpPr>
        <p:spPr>
          <a:xfrm>
            <a:off x="457200" y="1676400"/>
            <a:ext cx="4495800" cy="4800600"/>
          </a:xfrm>
        </p:spPr>
        <p:txBody>
          <a:bodyPr/>
          <a:lstStyle/>
          <a:p>
            <a:pPr>
              <a:lnSpc>
                <a:spcPct val="90000"/>
              </a:lnSpc>
              <a:buFontTx/>
              <a:buNone/>
            </a:pPr>
            <a:r>
              <a:rPr lang="en-US" sz="2800"/>
              <a:t>	Hoping to convince the positivists like Ernst Mach that atoms and molecules really existed, Albert Einstein (1905) mathematically modeled the effect of molecular water on Brownian motion. </a:t>
            </a:r>
          </a:p>
          <a:p>
            <a:pPr>
              <a:lnSpc>
                <a:spcPct val="90000"/>
              </a:lnSpc>
              <a:buFontTx/>
              <a:buNone/>
            </a:pPr>
            <a:endParaRPr lang="en-US" sz="2800"/>
          </a:p>
          <a:p>
            <a:pPr>
              <a:lnSpc>
                <a:spcPct val="90000"/>
              </a:lnSpc>
              <a:buFontTx/>
              <a:buNone/>
            </a:pPr>
            <a:r>
              <a:rPr lang="en-US" sz="2800"/>
              <a:t> 	</a:t>
            </a:r>
            <a:r>
              <a:rPr lang="en-US" sz="2800">
                <a:cs typeface="Arial" charset="0"/>
              </a:rPr>
              <a:t>x</a:t>
            </a:r>
            <a:r>
              <a:rPr lang="en-US" sz="2800" baseline="30000"/>
              <a:t> </a:t>
            </a:r>
            <a:r>
              <a:rPr lang="en-US" sz="2800"/>
              <a:t>= </a:t>
            </a:r>
            <a:r>
              <a:rPr lang="en-US" sz="2800">
                <a:cs typeface="Arial" charset="0"/>
              </a:rPr>
              <a:t>√</a:t>
            </a:r>
            <a:r>
              <a:rPr lang="en-US" sz="2800"/>
              <a:t>(RTdt/3</a:t>
            </a:r>
            <a:r>
              <a:rPr lang="el-GR" sz="2800">
                <a:latin typeface="Times New Roman" pitchFamily="18" charset="0"/>
                <a:cs typeface="Times New Roman" pitchFamily="18" charset="0"/>
              </a:rPr>
              <a:t>π</a:t>
            </a:r>
            <a:r>
              <a:rPr lang="en-US" sz="2800">
                <a:latin typeface="Times New Roman" pitchFamily="18" charset="0"/>
                <a:cs typeface="Times New Roman" pitchFamily="18" charset="0"/>
              </a:rPr>
              <a:t>r</a:t>
            </a:r>
            <a:r>
              <a:rPr lang="el-GR" sz="2800">
                <a:latin typeface="Times New Roman" pitchFamily="18" charset="0"/>
                <a:cs typeface="Times New Roman" pitchFamily="18" charset="0"/>
              </a:rPr>
              <a:t>η</a:t>
            </a:r>
            <a:r>
              <a:rPr lang="en-US" sz="2800">
                <a:latin typeface="Times New Roman" pitchFamily="18" charset="0"/>
                <a:cs typeface="Times New Roman" pitchFamily="18" charset="0"/>
              </a:rPr>
              <a:t>N</a:t>
            </a:r>
            <a:r>
              <a:rPr lang="en-US" sz="2800" baseline="-25000">
                <a:latin typeface="Times New Roman" pitchFamily="18" charset="0"/>
                <a:cs typeface="Times New Roman" pitchFamily="18" charset="0"/>
              </a:rPr>
              <a:t>A</a:t>
            </a:r>
            <a:r>
              <a:rPr lang="en-US" sz="2800">
                <a:latin typeface="Times New Roman" pitchFamily="18" charset="0"/>
                <a:cs typeface="Times New Roman" pitchFamily="18" charset="0"/>
              </a:rPr>
              <a:t>)</a:t>
            </a:r>
            <a:endParaRPr lang="en-US" sz="2800">
              <a:latin typeface="Times New Roman" pitchFamily="18" charset="0"/>
            </a:endParaRPr>
          </a:p>
        </p:txBody>
      </p:sp>
      <p:pic>
        <p:nvPicPr>
          <p:cNvPr id="203781" name="Picture 5" descr="brownian-scan"/>
          <p:cNvPicPr>
            <a:picLocks noChangeAspect="1" noChangeArrowheads="1"/>
          </p:cNvPicPr>
          <p:nvPr/>
        </p:nvPicPr>
        <p:blipFill>
          <a:blip r:embed="rId3" cstate="print"/>
          <a:srcRect/>
          <a:stretch>
            <a:fillRect/>
          </a:stretch>
        </p:blipFill>
        <p:spPr bwMode="auto">
          <a:xfrm>
            <a:off x="5334000" y="4495800"/>
            <a:ext cx="3235325" cy="2176463"/>
          </a:xfrm>
          <a:prstGeom prst="rect">
            <a:avLst/>
          </a:prstGeom>
          <a:noFill/>
        </p:spPr>
      </p:pic>
      <p:pic>
        <p:nvPicPr>
          <p:cNvPr id="203785" name="Picture 9" descr="41R1CHY9DXL"/>
          <p:cNvPicPr>
            <a:picLocks noChangeAspect="1" noChangeArrowheads="1"/>
          </p:cNvPicPr>
          <p:nvPr/>
        </p:nvPicPr>
        <p:blipFill>
          <a:blip r:embed="rId4" cstate="print"/>
          <a:srcRect/>
          <a:stretch>
            <a:fillRect/>
          </a:stretch>
        </p:blipFill>
        <p:spPr bwMode="auto">
          <a:xfrm>
            <a:off x="5903913" y="1422400"/>
            <a:ext cx="2020887" cy="2997200"/>
          </a:xfrm>
          <a:prstGeom prst="rect">
            <a:avLst/>
          </a:prstGeom>
          <a:noFill/>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2"/>
          <p:cNvSpPr>
            <a:spLocks noGrp="1" noChangeArrowheads="1"/>
          </p:cNvSpPr>
          <p:nvPr>
            <p:ph type="title"/>
          </p:nvPr>
        </p:nvSpPr>
        <p:spPr>
          <a:xfrm>
            <a:off x="457200" y="0"/>
            <a:ext cx="8229600" cy="1143000"/>
          </a:xfrm>
        </p:spPr>
        <p:txBody>
          <a:bodyPr/>
          <a:lstStyle/>
          <a:p>
            <a:r>
              <a:rPr lang="en-US"/>
              <a:t>Avogadro’s Number</a:t>
            </a:r>
          </a:p>
        </p:txBody>
      </p:sp>
      <p:sp>
        <p:nvSpPr>
          <p:cNvPr id="276483" name="Rectangle 3"/>
          <p:cNvSpPr>
            <a:spLocks noGrp="1" noChangeArrowheads="1"/>
          </p:cNvSpPr>
          <p:nvPr>
            <p:ph type="body" idx="1"/>
          </p:nvPr>
        </p:nvSpPr>
        <p:spPr>
          <a:xfrm>
            <a:off x="457200" y="1676400"/>
            <a:ext cx="4495800" cy="4800600"/>
          </a:xfrm>
        </p:spPr>
        <p:txBody>
          <a:bodyPr/>
          <a:lstStyle/>
          <a:p>
            <a:pPr>
              <a:lnSpc>
                <a:spcPct val="80000"/>
              </a:lnSpc>
              <a:buFontTx/>
              <a:buNone/>
            </a:pPr>
            <a:r>
              <a:rPr lang="en-US" sz="2800"/>
              <a:t>	If one were to measure the movement (mean-square displacement) of microscopic particles during a period of time, one could then calculate the number of molecules in a mole of substance (i.e. Avogadro’s Number).</a:t>
            </a:r>
          </a:p>
          <a:p>
            <a:pPr>
              <a:lnSpc>
                <a:spcPct val="80000"/>
              </a:lnSpc>
              <a:buFontTx/>
              <a:buNone/>
            </a:pPr>
            <a:r>
              <a:rPr lang="en-US" sz="2800"/>
              <a:t>  </a:t>
            </a:r>
          </a:p>
          <a:p>
            <a:pPr>
              <a:lnSpc>
                <a:spcPct val="80000"/>
              </a:lnSpc>
              <a:buFontTx/>
              <a:buNone/>
            </a:pPr>
            <a:r>
              <a:rPr lang="en-US" sz="2800"/>
              <a:t> 	 </a:t>
            </a:r>
            <a:r>
              <a:rPr lang="en-US" sz="2800">
                <a:latin typeface="Times New Roman" pitchFamily="18" charset="0"/>
                <a:cs typeface="Times New Roman" pitchFamily="18" charset="0"/>
              </a:rPr>
              <a:t>N</a:t>
            </a:r>
            <a:r>
              <a:rPr lang="en-US" sz="2800" baseline="-25000">
                <a:latin typeface="Times New Roman" pitchFamily="18" charset="0"/>
                <a:cs typeface="Times New Roman" pitchFamily="18" charset="0"/>
              </a:rPr>
              <a:t>A</a:t>
            </a:r>
            <a:r>
              <a:rPr lang="en-US" sz="2800" baseline="30000"/>
              <a:t> </a:t>
            </a:r>
            <a:r>
              <a:rPr lang="en-US" sz="2800"/>
              <a:t>= (RT/3</a:t>
            </a:r>
            <a:r>
              <a:rPr lang="el-GR" sz="2800">
                <a:latin typeface="Times New Roman" pitchFamily="18" charset="0"/>
                <a:cs typeface="Times New Roman" pitchFamily="18" charset="0"/>
              </a:rPr>
              <a:t>π</a:t>
            </a:r>
            <a:r>
              <a:rPr lang="en-US" sz="2800">
                <a:latin typeface="Times New Roman" pitchFamily="18" charset="0"/>
                <a:cs typeface="Times New Roman" pitchFamily="18" charset="0"/>
              </a:rPr>
              <a:t>r</a:t>
            </a:r>
            <a:r>
              <a:rPr lang="el-GR" sz="2800">
                <a:latin typeface="Times New Roman" pitchFamily="18" charset="0"/>
                <a:cs typeface="Times New Roman" pitchFamily="18" charset="0"/>
              </a:rPr>
              <a:t>η</a:t>
            </a:r>
            <a:r>
              <a:rPr lang="en-US" sz="2800">
                <a:latin typeface="Times New Roman" pitchFamily="18" charset="0"/>
                <a:cs typeface="Times New Roman" pitchFamily="18" charset="0"/>
              </a:rPr>
              <a:t>)(dt/x</a:t>
            </a:r>
            <a:r>
              <a:rPr lang="en-US" sz="2800" baseline="30000">
                <a:latin typeface="Times New Roman" pitchFamily="18" charset="0"/>
                <a:cs typeface="Times New Roman" pitchFamily="18" charset="0"/>
              </a:rPr>
              <a:t>2</a:t>
            </a:r>
            <a:r>
              <a:rPr lang="en-US" sz="2800">
                <a:latin typeface="Times New Roman" pitchFamily="18" charset="0"/>
                <a:cs typeface="Times New Roman" pitchFamily="18" charset="0"/>
              </a:rPr>
              <a:t>)</a:t>
            </a:r>
          </a:p>
        </p:txBody>
      </p:sp>
      <p:pic>
        <p:nvPicPr>
          <p:cNvPr id="276484" name="Picture 4" descr="brownian-scan"/>
          <p:cNvPicPr>
            <a:picLocks noChangeAspect="1" noChangeArrowheads="1"/>
          </p:cNvPicPr>
          <p:nvPr/>
        </p:nvPicPr>
        <p:blipFill>
          <a:blip r:embed="rId3" cstate="print"/>
          <a:srcRect/>
          <a:stretch>
            <a:fillRect/>
          </a:stretch>
        </p:blipFill>
        <p:spPr bwMode="auto">
          <a:xfrm>
            <a:off x="5334000" y="4495800"/>
            <a:ext cx="3235325" cy="2176463"/>
          </a:xfrm>
          <a:prstGeom prst="rect">
            <a:avLst/>
          </a:prstGeom>
          <a:noFill/>
        </p:spPr>
      </p:pic>
      <p:pic>
        <p:nvPicPr>
          <p:cNvPr id="276485" name="Picture 5" descr="41R1CHY9DXL"/>
          <p:cNvPicPr>
            <a:picLocks noChangeAspect="1" noChangeArrowheads="1"/>
          </p:cNvPicPr>
          <p:nvPr/>
        </p:nvPicPr>
        <p:blipFill>
          <a:blip r:embed="rId4" cstate="print"/>
          <a:srcRect/>
          <a:stretch>
            <a:fillRect/>
          </a:stretch>
        </p:blipFill>
        <p:spPr bwMode="auto">
          <a:xfrm>
            <a:off x="5903913" y="1422400"/>
            <a:ext cx="2020887" cy="2997200"/>
          </a:xfrm>
          <a:prstGeom prst="rect">
            <a:avLst/>
          </a:prstGeom>
          <a:noFill/>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ChangeArrowheads="1"/>
          </p:cNvSpPr>
          <p:nvPr>
            <p:ph type="title"/>
          </p:nvPr>
        </p:nvSpPr>
        <p:spPr>
          <a:xfrm>
            <a:off x="0" y="0"/>
            <a:ext cx="9144000" cy="1143000"/>
          </a:xfrm>
        </p:spPr>
        <p:txBody>
          <a:bodyPr/>
          <a:lstStyle/>
          <a:p>
            <a:r>
              <a:rPr lang="en-US" sz="4000"/>
              <a:t>Avogadro’s Number (6.02 x 10</a:t>
            </a:r>
            <a:r>
              <a:rPr lang="en-US" sz="4000" baseline="30000"/>
              <a:t>23</a:t>
            </a:r>
            <a:r>
              <a:rPr lang="en-US" sz="4000"/>
              <a:t>/mol)</a:t>
            </a:r>
          </a:p>
        </p:txBody>
      </p:sp>
      <p:sp>
        <p:nvSpPr>
          <p:cNvPr id="205827" name="Rectangle 3"/>
          <p:cNvSpPr>
            <a:spLocks noGrp="1" noChangeArrowheads="1"/>
          </p:cNvSpPr>
          <p:nvPr>
            <p:ph type="body" idx="1"/>
          </p:nvPr>
        </p:nvSpPr>
        <p:spPr>
          <a:xfrm>
            <a:off x="228600" y="4953000"/>
            <a:ext cx="8686800" cy="1905000"/>
          </a:xfrm>
        </p:spPr>
        <p:txBody>
          <a:bodyPr/>
          <a:lstStyle/>
          <a:p>
            <a:pPr>
              <a:lnSpc>
                <a:spcPct val="90000"/>
              </a:lnSpc>
              <a:buFontTx/>
              <a:buNone/>
            </a:pPr>
            <a:r>
              <a:rPr lang="en-US"/>
              <a:t>	Jean Perrin (1909) determined Avogadro’s Number by looking at Brownian motion with a microscope and quantifying the movement with Einstein’s equation.</a:t>
            </a:r>
          </a:p>
        </p:txBody>
      </p:sp>
      <p:pic>
        <p:nvPicPr>
          <p:cNvPr id="205829" name="Picture 5" descr="project_image_bm"/>
          <p:cNvPicPr>
            <a:picLocks noChangeAspect="1" noChangeArrowheads="1"/>
          </p:cNvPicPr>
          <p:nvPr/>
        </p:nvPicPr>
        <p:blipFill>
          <a:blip r:embed="rId3" cstate="print"/>
          <a:srcRect/>
          <a:stretch>
            <a:fillRect/>
          </a:stretch>
        </p:blipFill>
        <p:spPr bwMode="auto">
          <a:xfrm>
            <a:off x="4876800" y="1736725"/>
            <a:ext cx="3409950" cy="2682875"/>
          </a:xfrm>
          <a:prstGeom prst="rect">
            <a:avLst/>
          </a:prstGeom>
          <a:noFill/>
        </p:spPr>
      </p:pic>
      <p:pic>
        <p:nvPicPr>
          <p:cNvPr id="205831" name="Picture 7" descr="perrin"/>
          <p:cNvPicPr>
            <a:picLocks noChangeAspect="1" noChangeArrowheads="1"/>
          </p:cNvPicPr>
          <p:nvPr/>
        </p:nvPicPr>
        <p:blipFill>
          <a:blip r:embed="rId4" cstate="print"/>
          <a:srcRect/>
          <a:stretch>
            <a:fillRect/>
          </a:stretch>
        </p:blipFill>
        <p:spPr bwMode="auto">
          <a:xfrm>
            <a:off x="381000" y="1828800"/>
            <a:ext cx="3848100" cy="2403475"/>
          </a:xfrm>
          <a:prstGeom prst="rect">
            <a:avLst/>
          </a:prstGeom>
          <a:noFill/>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Grp="1" noChangeArrowheads="1"/>
          </p:cNvSpPr>
          <p:nvPr>
            <p:ph type="title"/>
          </p:nvPr>
        </p:nvSpPr>
        <p:spPr/>
        <p:txBody>
          <a:bodyPr/>
          <a:lstStyle/>
          <a:p>
            <a:r>
              <a:rPr lang="en-US" sz="4000"/>
              <a:t>Avogadro’s Number: </a:t>
            </a:r>
            <a:br>
              <a:rPr lang="en-US" sz="4000"/>
            </a:br>
            <a:r>
              <a:rPr lang="en-US" sz="4000"/>
              <a:t>A Century-Long Collaboration  </a:t>
            </a:r>
          </a:p>
        </p:txBody>
      </p:sp>
      <p:sp>
        <p:nvSpPr>
          <p:cNvPr id="233475" name="Rectangle 3"/>
          <p:cNvSpPr>
            <a:spLocks noGrp="1" noChangeArrowheads="1"/>
          </p:cNvSpPr>
          <p:nvPr>
            <p:ph type="body" idx="1"/>
          </p:nvPr>
        </p:nvSpPr>
        <p:spPr/>
        <p:txBody>
          <a:bodyPr/>
          <a:lstStyle/>
          <a:p>
            <a:pPr>
              <a:buFontTx/>
              <a:buNone/>
            </a:pPr>
            <a:r>
              <a:rPr lang="en-US"/>
              <a:t>  </a:t>
            </a:r>
          </a:p>
        </p:txBody>
      </p:sp>
      <p:pic>
        <p:nvPicPr>
          <p:cNvPr id="233477" name="Picture 5" descr="nla"/>
          <p:cNvPicPr>
            <a:picLocks noChangeAspect="1" noChangeArrowheads="1"/>
          </p:cNvPicPr>
          <p:nvPr/>
        </p:nvPicPr>
        <p:blipFill>
          <a:blip r:embed="rId3" cstate="print"/>
          <a:srcRect/>
          <a:stretch>
            <a:fillRect/>
          </a:stretch>
        </p:blipFill>
        <p:spPr bwMode="auto">
          <a:xfrm>
            <a:off x="381000" y="2176463"/>
            <a:ext cx="2705100" cy="3538537"/>
          </a:xfrm>
          <a:prstGeom prst="rect">
            <a:avLst/>
          </a:prstGeom>
          <a:noFill/>
        </p:spPr>
      </p:pic>
      <p:pic>
        <p:nvPicPr>
          <p:cNvPr id="233479" name="Picture 7" descr="Albert_Einstein_photo_1920"/>
          <p:cNvPicPr>
            <a:picLocks noChangeAspect="1" noChangeArrowheads="1"/>
          </p:cNvPicPr>
          <p:nvPr/>
        </p:nvPicPr>
        <p:blipFill>
          <a:blip r:embed="rId4" cstate="print"/>
          <a:srcRect/>
          <a:stretch>
            <a:fillRect/>
          </a:stretch>
        </p:blipFill>
        <p:spPr bwMode="auto">
          <a:xfrm>
            <a:off x="3352800" y="2139950"/>
            <a:ext cx="2468563" cy="3575050"/>
          </a:xfrm>
          <a:prstGeom prst="rect">
            <a:avLst/>
          </a:prstGeom>
          <a:noFill/>
        </p:spPr>
      </p:pic>
      <p:pic>
        <p:nvPicPr>
          <p:cNvPr id="233481" name="Picture 9" descr="Perrin"/>
          <p:cNvPicPr>
            <a:picLocks noChangeAspect="1" noChangeArrowheads="1"/>
          </p:cNvPicPr>
          <p:nvPr/>
        </p:nvPicPr>
        <p:blipFill>
          <a:blip r:embed="rId5" cstate="print"/>
          <a:srcRect/>
          <a:stretch>
            <a:fillRect/>
          </a:stretch>
        </p:blipFill>
        <p:spPr bwMode="auto">
          <a:xfrm>
            <a:off x="6099175" y="2133600"/>
            <a:ext cx="2816225" cy="3573463"/>
          </a:xfrm>
          <a:prstGeom prst="rect">
            <a:avLst/>
          </a:prstGeom>
          <a:noFill/>
        </p:spPr>
      </p:pic>
      <p:sp>
        <p:nvSpPr>
          <p:cNvPr id="233482" name="Text Box 10"/>
          <p:cNvSpPr txBox="1">
            <a:spLocks noChangeArrowheads="1"/>
          </p:cNvSpPr>
          <p:nvPr/>
        </p:nvSpPr>
        <p:spPr bwMode="auto">
          <a:xfrm>
            <a:off x="762000" y="5791200"/>
            <a:ext cx="7461250" cy="366713"/>
          </a:xfrm>
          <a:prstGeom prst="rect">
            <a:avLst/>
          </a:prstGeom>
          <a:noFill/>
          <a:ln w="9525">
            <a:noFill/>
            <a:miter lim="800000"/>
            <a:headEnd/>
            <a:tailEnd/>
          </a:ln>
          <a:effectLst/>
        </p:spPr>
        <p:txBody>
          <a:bodyPr wrap="none">
            <a:spAutoFit/>
          </a:bodyPr>
          <a:lstStyle/>
          <a:p>
            <a:r>
              <a:rPr lang="en-US"/>
              <a:t>   Robert Brown                      Albert Einstein                          Jean Perrin</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title"/>
          </p:nvPr>
        </p:nvSpPr>
        <p:spPr>
          <a:xfrm>
            <a:off x="0" y="76200"/>
            <a:ext cx="9144000" cy="1143000"/>
          </a:xfrm>
        </p:spPr>
        <p:txBody>
          <a:bodyPr/>
          <a:lstStyle/>
          <a:p>
            <a:r>
              <a:rPr lang="en-US" sz="4000"/>
              <a:t>Avogadro (1776-1856) Never Knew Avogadro’s Number</a:t>
            </a:r>
          </a:p>
        </p:txBody>
      </p:sp>
      <p:sp>
        <p:nvSpPr>
          <p:cNvPr id="235523" name="Rectangle 3"/>
          <p:cNvSpPr>
            <a:spLocks noGrp="1" noChangeArrowheads="1"/>
          </p:cNvSpPr>
          <p:nvPr>
            <p:ph type="body" idx="1"/>
          </p:nvPr>
        </p:nvSpPr>
        <p:spPr/>
        <p:txBody>
          <a:bodyPr/>
          <a:lstStyle/>
          <a:p>
            <a:pPr>
              <a:buFontTx/>
              <a:buNone/>
            </a:pPr>
            <a:r>
              <a:rPr lang="en-US"/>
              <a:t>  </a:t>
            </a:r>
          </a:p>
        </p:txBody>
      </p:sp>
      <p:pic>
        <p:nvPicPr>
          <p:cNvPr id="235527" name="Picture 7" descr="image001"/>
          <p:cNvPicPr>
            <a:picLocks noChangeAspect="1" noChangeArrowheads="1"/>
          </p:cNvPicPr>
          <p:nvPr/>
        </p:nvPicPr>
        <p:blipFill>
          <a:blip r:embed="rId3" cstate="print"/>
          <a:srcRect/>
          <a:stretch>
            <a:fillRect/>
          </a:stretch>
        </p:blipFill>
        <p:spPr bwMode="auto">
          <a:xfrm>
            <a:off x="381000" y="1524000"/>
            <a:ext cx="3463925" cy="5022850"/>
          </a:xfrm>
          <a:prstGeom prst="rect">
            <a:avLst/>
          </a:prstGeom>
          <a:noFill/>
        </p:spPr>
      </p:pic>
      <p:pic>
        <p:nvPicPr>
          <p:cNvPr id="235529" name="Picture 9" descr="moledaylogo"/>
          <p:cNvPicPr>
            <a:picLocks noChangeAspect="1" noChangeArrowheads="1"/>
          </p:cNvPicPr>
          <p:nvPr/>
        </p:nvPicPr>
        <p:blipFill>
          <a:blip r:embed="rId4" cstate="print"/>
          <a:srcRect/>
          <a:stretch>
            <a:fillRect/>
          </a:stretch>
        </p:blipFill>
        <p:spPr bwMode="auto">
          <a:xfrm>
            <a:off x="5562600" y="4191000"/>
            <a:ext cx="2133600" cy="2209800"/>
          </a:xfrm>
          <a:prstGeom prst="rect">
            <a:avLst/>
          </a:prstGeom>
          <a:noFill/>
        </p:spPr>
      </p:pic>
      <p:pic>
        <p:nvPicPr>
          <p:cNvPr id="235531" name="Picture 11" descr="no"/>
          <p:cNvPicPr>
            <a:picLocks noChangeAspect="1" noChangeArrowheads="1"/>
          </p:cNvPicPr>
          <p:nvPr/>
        </p:nvPicPr>
        <p:blipFill>
          <a:blip r:embed="rId5" cstate="print"/>
          <a:srcRect/>
          <a:stretch>
            <a:fillRect/>
          </a:stretch>
        </p:blipFill>
        <p:spPr bwMode="auto">
          <a:xfrm>
            <a:off x="4633913" y="2300288"/>
            <a:ext cx="3748087" cy="1052512"/>
          </a:xfrm>
          <a:prstGeom prst="rect">
            <a:avLst/>
          </a:prstGeom>
          <a:noFill/>
        </p:spPr>
      </p:pic>
      <p:sp>
        <p:nvSpPr>
          <p:cNvPr id="235532" name="Text Box 12"/>
          <p:cNvSpPr txBox="1">
            <a:spLocks noChangeArrowheads="1"/>
          </p:cNvSpPr>
          <p:nvPr/>
        </p:nvSpPr>
        <p:spPr bwMode="auto">
          <a:xfrm>
            <a:off x="3124200" y="6172200"/>
            <a:ext cx="692150" cy="366713"/>
          </a:xfrm>
          <a:prstGeom prst="rect">
            <a:avLst/>
          </a:prstGeom>
          <a:noFill/>
          <a:ln w="9525">
            <a:noFill/>
            <a:miter lim="800000"/>
            <a:headEnd/>
            <a:tailEnd/>
          </a:ln>
          <a:effectLst/>
        </p:spPr>
        <p:txBody>
          <a:bodyPr wrap="none">
            <a:spAutoFit/>
          </a:bodyPr>
          <a:lstStyle/>
          <a:p>
            <a:r>
              <a:rPr lang="en-US"/>
              <a:t>1811</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94274" name="Rectangle 2"/>
          <p:cNvSpPr>
            <a:spLocks noGrp="1" noChangeArrowheads="1"/>
          </p:cNvSpPr>
          <p:nvPr>
            <p:ph type="title"/>
          </p:nvPr>
        </p:nvSpPr>
        <p:spPr/>
        <p:txBody>
          <a:bodyPr/>
          <a:lstStyle/>
          <a:p>
            <a:r>
              <a:rPr lang="en-US"/>
              <a:t>  </a:t>
            </a:r>
          </a:p>
        </p:txBody>
      </p:sp>
      <p:sp>
        <p:nvSpPr>
          <p:cNvPr id="694275" name="Rectangle 3"/>
          <p:cNvSpPr>
            <a:spLocks noGrp="1" noChangeArrowheads="1"/>
          </p:cNvSpPr>
          <p:nvPr>
            <p:ph type="body" idx="1"/>
          </p:nvPr>
        </p:nvSpPr>
        <p:spPr/>
        <p:txBody>
          <a:bodyPr/>
          <a:lstStyle/>
          <a:p>
            <a:pPr>
              <a:buFontTx/>
              <a:buNone/>
            </a:pPr>
            <a:r>
              <a:rPr lang="en-US"/>
              <a:t> </a:t>
            </a:r>
          </a:p>
        </p:txBody>
      </p:sp>
      <p:pic>
        <p:nvPicPr>
          <p:cNvPr id="694281" name="Picture 9" descr="JFKvictura"/>
          <p:cNvPicPr>
            <a:picLocks noChangeAspect="1" noChangeArrowheads="1"/>
          </p:cNvPicPr>
          <p:nvPr/>
        </p:nvPicPr>
        <p:blipFill>
          <a:blip r:embed="rId3" cstate="print"/>
          <a:srcRect/>
          <a:stretch>
            <a:fillRect/>
          </a:stretch>
        </p:blipFill>
        <p:spPr bwMode="auto">
          <a:xfrm>
            <a:off x="2362200" y="381000"/>
            <a:ext cx="4643438" cy="6315075"/>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r>
              <a:rPr lang="en-US"/>
              <a:t>  </a:t>
            </a:r>
          </a:p>
        </p:txBody>
      </p:sp>
      <p:sp>
        <p:nvSpPr>
          <p:cNvPr id="2051" name="Rectangle 3"/>
          <p:cNvSpPr>
            <a:spLocks noGrp="1" noChangeArrowheads="1"/>
          </p:cNvSpPr>
          <p:nvPr>
            <p:ph type="subTitle" idx="1"/>
          </p:nvPr>
        </p:nvSpPr>
        <p:spPr/>
        <p:txBody>
          <a:bodyPr/>
          <a:lstStyle/>
          <a:p>
            <a:r>
              <a:rPr lang="en-US"/>
              <a:t>  </a:t>
            </a:r>
          </a:p>
        </p:txBody>
      </p:sp>
      <p:pic>
        <p:nvPicPr>
          <p:cNvPr id="2053" name="Picture 5" descr="Randy"/>
          <p:cNvPicPr>
            <a:picLocks noChangeAspect="1" noChangeArrowheads="1"/>
          </p:cNvPicPr>
          <p:nvPr/>
        </p:nvPicPr>
        <p:blipFill>
          <a:blip r:embed="rId3" cstate="print"/>
          <a:srcRect/>
          <a:stretch>
            <a:fillRect/>
          </a:stretch>
        </p:blipFill>
        <p:spPr bwMode="auto">
          <a:xfrm>
            <a:off x="1933575" y="-39688"/>
            <a:ext cx="5229225" cy="6973888"/>
          </a:xfrm>
          <a:prstGeom prst="rect">
            <a:avLst/>
          </a:prstGeom>
          <a:noFill/>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6" name="Rectangle 2"/>
          <p:cNvSpPr>
            <a:spLocks noGrp="1" noChangeArrowheads="1"/>
          </p:cNvSpPr>
          <p:nvPr>
            <p:ph type="title"/>
          </p:nvPr>
        </p:nvSpPr>
        <p:spPr/>
        <p:txBody>
          <a:bodyPr/>
          <a:lstStyle/>
          <a:p>
            <a:r>
              <a:rPr lang="en-US"/>
              <a:t>  </a:t>
            </a:r>
          </a:p>
        </p:txBody>
      </p:sp>
      <p:sp>
        <p:nvSpPr>
          <p:cNvPr id="600067" name="Rectangle 3"/>
          <p:cNvSpPr>
            <a:spLocks noGrp="1" noChangeArrowheads="1"/>
          </p:cNvSpPr>
          <p:nvPr>
            <p:ph type="body" idx="1"/>
          </p:nvPr>
        </p:nvSpPr>
        <p:spPr/>
        <p:txBody>
          <a:bodyPr/>
          <a:lstStyle/>
          <a:p>
            <a:pPr>
              <a:buFontTx/>
              <a:buNone/>
            </a:pPr>
            <a:r>
              <a:rPr lang="en-US"/>
              <a:t>  </a:t>
            </a:r>
          </a:p>
        </p:txBody>
      </p:sp>
      <p:pic>
        <p:nvPicPr>
          <p:cNvPr id="600068" name="Picture 4"/>
          <p:cNvPicPr>
            <a:picLocks noChangeAspect="1" noChangeArrowheads="1"/>
          </p:cNvPicPr>
          <p:nvPr/>
        </p:nvPicPr>
        <p:blipFill>
          <a:blip r:embed="rId3" cstate="print"/>
          <a:srcRect/>
          <a:stretch>
            <a:fillRect/>
          </a:stretch>
        </p:blipFill>
        <p:spPr bwMode="auto">
          <a:xfrm>
            <a:off x="2025650" y="150813"/>
            <a:ext cx="5137150" cy="663098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r>
              <a:rPr lang="en-US"/>
              <a:t>Robert Hooke’s Microscope</a:t>
            </a:r>
          </a:p>
        </p:txBody>
      </p:sp>
      <p:sp>
        <p:nvSpPr>
          <p:cNvPr id="87043" name="Rectangle 3"/>
          <p:cNvSpPr>
            <a:spLocks noGrp="1" noChangeArrowheads="1"/>
          </p:cNvSpPr>
          <p:nvPr>
            <p:ph type="body" idx="1"/>
          </p:nvPr>
        </p:nvSpPr>
        <p:spPr/>
        <p:txBody>
          <a:bodyPr/>
          <a:lstStyle/>
          <a:p>
            <a:pPr>
              <a:buFontTx/>
              <a:buNone/>
            </a:pPr>
            <a:r>
              <a:rPr lang="en-US"/>
              <a:t>  </a:t>
            </a:r>
          </a:p>
        </p:txBody>
      </p:sp>
      <p:pic>
        <p:nvPicPr>
          <p:cNvPr id="87044" name="Picture 4" descr="hook1sin"/>
          <p:cNvPicPr>
            <a:picLocks noChangeAspect="1" noChangeArrowheads="1"/>
          </p:cNvPicPr>
          <p:nvPr/>
        </p:nvPicPr>
        <p:blipFill>
          <a:blip r:embed="rId3" cstate="print"/>
          <a:srcRect/>
          <a:stretch>
            <a:fillRect/>
          </a:stretch>
        </p:blipFill>
        <p:spPr bwMode="auto">
          <a:xfrm>
            <a:off x="5562600" y="1676400"/>
            <a:ext cx="3352800" cy="5095875"/>
          </a:xfrm>
          <a:prstGeom prst="rect">
            <a:avLst/>
          </a:prstGeom>
          <a:noFill/>
        </p:spPr>
      </p:pic>
      <p:pic>
        <p:nvPicPr>
          <p:cNvPr id="87045" name="Picture 5" descr="fg14_3_1"/>
          <p:cNvPicPr>
            <a:picLocks noChangeAspect="1" noChangeArrowheads="1"/>
          </p:cNvPicPr>
          <p:nvPr/>
        </p:nvPicPr>
        <p:blipFill>
          <a:blip r:embed="rId4" cstate="print"/>
          <a:srcRect/>
          <a:stretch>
            <a:fillRect/>
          </a:stretch>
        </p:blipFill>
        <p:spPr bwMode="auto">
          <a:xfrm>
            <a:off x="228600" y="1752600"/>
            <a:ext cx="4487863" cy="4987925"/>
          </a:xfrm>
          <a:prstGeom prst="rect">
            <a:avLst/>
          </a:prstGeom>
          <a:noFill/>
        </p:spPr>
      </p:pic>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457200" y="0"/>
            <a:ext cx="8229600" cy="1143000"/>
          </a:xfrm>
        </p:spPr>
        <p:txBody>
          <a:bodyPr/>
          <a:lstStyle/>
          <a:p>
            <a:r>
              <a:rPr lang="en-US" sz="4000"/>
              <a:t>Robert Hooke (1665): Micrographia</a:t>
            </a:r>
          </a:p>
        </p:txBody>
      </p:sp>
      <p:sp>
        <p:nvSpPr>
          <p:cNvPr id="89091" name="Rectangle 3"/>
          <p:cNvSpPr>
            <a:spLocks noGrp="1" noChangeArrowheads="1"/>
          </p:cNvSpPr>
          <p:nvPr>
            <p:ph type="body" idx="1"/>
          </p:nvPr>
        </p:nvSpPr>
        <p:spPr>
          <a:xfrm>
            <a:off x="457200" y="1600200"/>
            <a:ext cx="3962400" cy="4525963"/>
          </a:xfrm>
        </p:spPr>
        <p:txBody>
          <a:bodyPr/>
          <a:lstStyle/>
          <a:p>
            <a:pPr>
              <a:buFontTx/>
              <a:buNone/>
            </a:pPr>
            <a:r>
              <a:rPr lang="en-US"/>
              <a:t> </a:t>
            </a:r>
          </a:p>
        </p:txBody>
      </p:sp>
      <p:pic>
        <p:nvPicPr>
          <p:cNvPr id="89092" name="Picture 4" descr="micrographia_title_page"/>
          <p:cNvPicPr>
            <a:picLocks noChangeAspect="1" noChangeArrowheads="1"/>
          </p:cNvPicPr>
          <p:nvPr/>
        </p:nvPicPr>
        <p:blipFill>
          <a:blip r:embed="rId3" cstate="print"/>
          <a:srcRect/>
          <a:stretch>
            <a:fillRect/>
          </a:stretch>
        </p:blipFill>
        <p:spPr bwMode="auto">
          <a:xfrm>
            <a:off x="762000" y="1066800"/>
            <a:ext cx="3190875" cy="5656263"/>
          </a:xfrm>
          <a:prstGeom prst="rect">
            <a:avLst/>
          </a:prstGeom>
          <a:noFill/>
        </p:spPr>
      </p:pic>
      <p:pic>
        <p:nvPicPr>
          <p:cNvPr id="89093" name="Picture 5" descr="scheme-11"/>
          <p:cNvPicPr>
            <a:picLocks noChangeAspect="1" noChangeArrowheads="1"/>
          </p:cNvPicPr>
          <p:nvPr/>
        </p:nvPicPr>
        <p:blipFill>
          <a:blip r:embed="rId4" cstate="print"/>
          <a:srcRect/>
          <a:stretch>
            <a:fillRect/>
          </a:stretch>
        </p:blipFill>
        <p:spPr bwMode="auto">
          <a:xfrm>
            <a:off x="4495800" y="1066800"/>
            <a:ext cx="3830638" cy="5534025"/>
          </a:xfrm>
          <a:prstGeom prst="rect">
            <a:avLst/>
          </a:prstGeom>
          <a:noFill/>
        </p:spPr>
      </p:pic>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ext Box 2"/>
          <p:cNvSpPr txBox="1">
            <a:spLocks noChangeArrowheads="1"/>
          </p:cNvSpPr>
          <p:nvPr/>
        </p:nvSpPr>
        <p:spPr bwMode="auto">
          <a:xfrm>
            <a:off x="468313" y="5807075"/>
            <a:ext cx="8207375" cy="311150"/>
          </a:xfrm>
          <a:prstGeom prst="rect">
            <a:avLst/>
          </a:prstGeom>
          <a:noFill/>
          <a:ln w="9525">
            <a:noFill/>
            <a:miter lim="800000"/>
            <a:headEnd/>
            <a:tailEnd/>
          </a:ln>
          <a:effectLst/>
        </p:spPr>
        <p:txBody>
          <a:bodyPr>
            <a:spAutoFit/>
          </a:bodyPr>
          <a:lstStyle/>
          <a:p>
            <a:pPr algn="ctr">
              <a:lnSpc>
                <a:spcPct val="80000"/>
              </a:lnSpc>
              <a:spcBef>
                <a:spcPct val="20000"/>
              </a:spcBef>
            </a:pPr>
            <a:r>
              <a:rPr lang="en-US" sz="1400"/>
              <a:t>.</a:t>
            </a:r>
            <a:r>
              <a:rPr lang="en-GB"/>
              <a:t> </a:t>
            </a:r>
          </a:p>
        </p:txBody>
      </p:sp>
      <p:pic>
        <p:nvPicPr>
          <p:cNvPr id="97283" name="Picture 3" descr="Pl-1"/>
          <p:cNvPicPr>
            <a:picLocks noChangeAspect="1" noChangeArrowheads="1"/>
          </p:cNvPicPr>
          <p:nvPr/>
        </p:nvPicPr>
        <p:blipFill>
          <a:blip r:embed="rId3" cstate="print"/>
          <a:srcRect/>
          <a:stretch>
            <a:fillRect/>
          </a:stretch>
        </p:blipFill>
        <p:spPr bwMode="auto">
          <a:xfrm>
            <a:off x="76200" y="80963"/>
            <a:ext cx="9040813" cy="6777037"/>
          </a:xfrm>
          <a:prstGeom prst="rect">
            <a:avLst/>
          </a:prstGeom>
          <a:noFill/>
        </p:spPr>
      </p:pic>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2"/>
          <p:cNvSpPr>
            <a:spLocks noGrp="1" noChangeArrowheads="1"/>
          </p:cNvSpPr>
          <p:nvPr>
            <p:ph type="title"/>
          </p:nvPr>
        </p:nvSpPr>
        <p:spPr>
          <a:xfrm>
            <a:off x="0" y="152400"/>
            <a:ext cx="9144000" cy="1143000"/>
          </a:xfrm>
        </p:spPr>
        <p:txBody>
          <a:bodyPr/>
          <a:lstStyle/>
          <a:p>
            <a:r>
              <a:rPr lang="en-US" sz="3600"/>
              <a:t>The Cell is the Basic Unit of Life</a:t>
            </a:r>
          </a:p>
        </p:txBody>
      </p:sp>
      <p:sp>
        <p:nvSpPr>
          <p:cNvPr id="330755" name="Rectangle 3"/>
          <p:cNvSpPr>
            <a:spLocks noGrp="1" noChangeArrowheads="1"/>
          </p:cNvSpPr>
          <p:nvPr>
            <p:ph type="body" idx="1"/>
          </p:nvPr>
        </p:nvSpPr>
        <p:spPr>
          <a:xfrm>
            <a:off x="228600" y="1371600"/>
            <a:ext cx="4572000" cy="5105400"/>
          </a:xfrm>
        </p:spPr>
        <p:txBody>
          <a:bodyPr/>
          <a:lstStyle/>
          <a:p>
            <a:r>
              <a:rPr lang="en-US"/>
              <a:t>Studies on macerated tissues</a:t>
            </a:r>
          </a:p>
          <a:p>
            <a:endParaRPr lang="en-US"/>
          </a:p>
          <a:p>
            <a:endParaRPr lang="en-US"/>
          </a:p>
          <a:p>
            <a:endParaRPr lang="en-US"/>
          </a:p>
          <a:p>
            <a:r>
              <a:rPr lang="en-US"/>
              <a:t>Developmental studies</a:t>
            </a:r>
          </a:p>
          <a:p>
            <a:endParaRPr lang="en-US"/>
          </a:p>
        </p:txBody>
      </p:sp>
      <p:pic>
        <p:nvPicPr>
          <p:cNvPr id="330757" name="Picture 5" descr="ND72126"/>
          <p:cNvPicPr>
            <a:picLocks noChangeAspect="1" noChangeArrowheads="1"/>
          </p:cNvPicPr>
          <p:nvPr/>
        </p:nvPicPr>
        <p:blipFill>
          <a:blip r:embed="rId3" cstate="print"/>
          <a:srcRect/>
          <a:stretch>
            <a:fillRect/>
          </a:stretch>
        </p:blipFill>
        <p:spPr bwMode="auto">
          <a:xfrm>
            <a:off x="4953000" y="1524000"/>
            <a:ext cx="3884613" cy="4962525"/>
          </a:xfrm>
          <a:prstGeom prst="rect">
            <a:avLst/>
          </a:prstGeom>
          <a:noFill/>
        </p:spPr>
      </p:pic>
      <p:pic>
        <p:nvPicPr>
          <p:cNvPr id="330759" name="Picture 7" descr="Macerated oak wood MC "/>
          <p:cNvPicPr>
            <a:picLocks noChangeAspect="1" noChangeArrowheads="1"/>
          </p:cNvPicPr>
          <p:nvPr/>
        </p:nvPicPr>
        <p:blipFill>
          <a:blip r:embed="rId4" cstate="print"/>
          <a:srcRect/>
          <a:stretch>
            <a:fillRect/>
          </a:stretch>
        </p:blipFill>
        <p:spPr bwMode="auto">
          <a:xfrm>
            <a:off x="1073150" y="2514600"/>
            <a:ext cx="2203450" cy="1652588"/>
          </a:xfrm>
          <a:prstGeom prst="rect">
            <a:avLst/>
          </a:prstGeom>
          <a:noFill/>
        </p:spPr>
      </p:pic>
      <p:pic>
        <p:nvPicPr>
          <p:cNvPr id="330761" name="Picture 9" descr="web6"/>
          <p:cNvPicPr>
            <a:picLocks noChangeAspect="1" noChangeArrowheads="1"/>
          </p:cNvPicPr>
          <p:nvPr/>
        </p:nvPicPr>
        <p:blipFill>
          <a:blip r:embed="rId5" cstate="print"/>
          <a:srcRect l="10612" r="10612"/>
          <a:stretch>
            <a:fillRect/>
          </a:stretch>
        </p:blipFill>
        <p:spPr bwMode="auto">
          <a:xfrm>
            <a:off x="908050" y="5334000"/>
            <a:ext cx="2520950" cy="1498600"/>
          </a:xfrm>
          <a:prstGeom prst="rect">
            <a:avLst/>
          </a:prstGeom>
          <a:noFill/>
          <a:ln w="9525">
            <a:noFill/>
            <a:miter lim="800000"/>
            <a:headEnd/>
            <a:tailEnd/>
          </a:ln>
        </p:spPr>
      </p:pic>
      <p:sp>
        <p:nvSpPr>
          <p:cNvPr id="330762" name="Text Box 10"/>
          <p:cNvSpPr txBox="1">
            <a:spLocks noChangeArrowheads="1"/>
          </p:cNvSpPr>
          <p:nvPr/>
        </p:nvSpPr>
        <p:spPr bwMode="auto">
          <a:xfrm>
            <a:off x="5715000" y="6491288"/>
            <a:ext cx="2508250" cy="366712"/>
          </a:xfrm>
          <a:prstGeom prst="rect">
            <a:avLst/>
          </a:prstGeom>
          <a:noFill/>
          <a:ln w="9525">
            <a:noFill/>
            <a:miter lim="800000"/>
            <a:headEnd/>
            <a:tailEnd/>
          </a:ln>
          <a:effectLst/>
        </p:spPr>
        <p:txBody>
          <a:bodyPr wrap="none">
            <a:spAutoFit/>
          </a:bodyPr>
          <a:lstStyle/>
          <a:p>
            <a:r>
              <a:rPr lang="en-US">
                <a:solidFill>
                  <a:schemeClr val="tx2"/>
                </a:solidFill>
              </a:rPr>
              <a:t>Henri Dutrochet (1824)</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8130" name="Rectangle 2"/>
          <p:cNvSpPr>
            <a:spLocks noGrp="1" noChangeArrowheads="1"/>
          </p:cNvSpPr>
          <p:nvPr>
            <p:ph type="title"/>
          </p:nvPr>
        </p:nvSpPr>
        <p:spPr/>
        <p:txBody>
          <a:bodyPr/>
          <a:lstStyle/>
          <a:p>
            <a:r>
              <a:rPr lang="en-US"/>
              <a:t>Henri Dutrochet (1824) was</a:t>
            </a:r>
            <a:br>
              <a:rPr lang="en-US"/>
            </a:br>
            <a:r>
              <a:rPr lang="en-US"/>
              <a:t>Ahead of his Time</a:t>
            </a:r>
          </a:p>
        </p:txBody>
      </p:sp>
      <p:sp>
        <p:nvSpPr>
          <p:cNvPr id="688131" name="Rectangle 3"/>
          <p:cNvSpPr>
            <a:spLocks noGrp="1" noChangeArrowheads="1"/>
          </p:cNvSpPr>
          <p:nvPr>
            <p:ph type="body" idx="1"/>
          </p:nvPr>
        </p:nvSpPr>
        <p:spPr>
          <a:xfrm>
            <a:off x="457200" y="1524000"/>
            <a:ext cx="4038600" cy="4953000"/>
          </a:xfrm>
        </p:spPr>
        <p:txBody>
          <a:bodyPr/>
          <a:lstStyle/>
          <a:p>
            <a:pPr>
              <a:buFontTx/>
              <a:buNone/>
            </a:pPr>
            <a:r>
              <a:rPr lang="en-US"/>
              <a:t>  </a:t>
            </a:r>
          </a:p>
        </p:txBody>
      </p:sp>
      <p:pic>
        <p:nvPicPr>
          <p:cNvPr id="688132" name="Picture 4" descr="ND72126"/>
          <p:cNvPicPr>
            <a:picLocks noChangeAspect="1" noChangeArrowheads="1"/>
          </p:cNvPicPr>
          <p:nvPr/>
        </p:nvPicPr>
        <p:blipFill>
          <a:blip r:embed="rId3" cstate="print"/>
          <a:srcRect/>
          <a:stretch>
            <a:fillRect/>
          </a:stretch>
        </p:blipFill>
        <p:spPr bwMode="auto">
          <a:xfrm>
            <a:off x="4649788" y="1590675"/>
            <a:ext cx="3884612" cy="4962525"/>
          </a:xfrm>
          <a:prstGeom prst="rect">
            <a:avLst/>
          </a:prstGeom>
          <a:noFill/>
        </p:spPr>
      </p:pic>
      <p:pic>
        <p:nvPicPr>
          <p:cNvPr id="688134" name="Picture 6" descr="Trochetia_blackburniana_M"/>
          <p:cNvPicPr>
            <a:picLocks noChangeAspect="1" noChangeArrowheads="1"/>
          </p:cNvPicPr>
          <p:nvPr/>
        </p:nvPicPr>
        <p:blipFill>
          <a:blip r:embed="rId4" cstate="print"/>
          <a:srcRect/>
          <a:stretch>
            <a:fillRect/>
          </a:stretch>
        </p:blipFill>
        <p:spPr bwMode="auto">
          <a:xfrm>
            <a:off x="533400" y="1676400"/>
            <a:ext cx="3429000" cy="4953000"/>
          </a:xfrm>
          <a:prstGeom prst="rect">
            <a:avLst/>
          </a:prstGeom>
          <a:noFill/>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2" name="Rectangle 2"/>
          <p:cNvSpPr>
            <a:spLocks noGrp="1" noChangeArrowheads="1"/>
          </p:cNvSpPr>
          <p:nvPr>
            <p:ph type="title"/>
          </p:nvPr>
        </p:nvSpPr>
        <p:spPr/>
        <p:txBody>
          <a:bodyPr/>
          <a:lstStyle/>
          <a:p>
            <a:r>
              <a:rPr lang="en-US" sz="3200"/>
              <a:t>Promoters of the Cell Theory (1838): </a:t>
            </a:r>
            <a:br>
              <a:rPr lang="en-US" sz="3200"/>
            </a:br>
            <a:r>
              <a:rPr lang="en-US" sz="3200"/>
              <a:t>Matthias Schleiden and Theodor Schwann</a:t>
            </a:r>
          </a:p>
        </p:txBody>
      </p:sp>
      <p:sp>
        <p:nvSpPr>
          <p:cNvPr id="522243" name="Rectangle 3"/>
          <p:cNvSpPr>
            <a:spLocks noGrp="1" noChangeArrowheads="1"/>
          </p:cNvSpPr>
          <p:nvPr>
            <p:ph type="body" idx="1"/>
          </p:nvPr>
        </p:nvSpPr>
        <p:spPr/>
        <p:txBody>
          <a:bodyPr/>
          <a:lstStyle/>
          <a:p>
            <a:pPr>
              <a:buFontTx/>
              <a:buNone/>
            </a:pPr>
            <a:r>
              <a:rPr lang="en-US"/>
              <a:t>   </a:t>
            </a:r>
          </a:p>
        </p:txBody>
      </p:sp>
      <p:sp>
        <p:nvSpPr>
          <p:cNvPr id="522245" name="AutoShape 5" descr="palm_tree_2"/>
          <p:cNvSpPr>
            <a:spLocks noChangeAspect="1" noChangeArrowheads="1"/>
          </p:cNvSpPr>
          <p:nvPr/>
        </p:nvSpPr>
        <p:spPr bwMode="auto">
          <a:xfrm>
            <a:off x="4419600" y="3276600"/>
            <a:ext cx="304800" cy="304800"/>
          </a:xfrm>
          <a:prstGeom prst="rect">
            <a:avLst/>
          </a:prstGeom>
          <a:noFill/>
        </p:spPr>
        <p:txBody>
          <a:bodyPr/>
          <a:lstStyle/>
          <a:p>
            <a:endParaRPr lang="en-US"/>
          </a:p>
        </p:txBody>
      </p:sp>
      <p:sp>
        <p:nvSpPr>
          <p:cNvPr id="522247" name="AutoShape 7" descr="polytrichum-1128-18"/>
          <p:cNvSpPr>
            <a:spLocks noChangeAspect="1" noChangeArrowheads="1"/>
          </p:cNvSpPr>
          <p:nvPr/>
        </p:nvSpPr>
        <p:spPr bwMode="auto">
          <a:xfrm>
            <a:off x="4419600" y="3276600"/>
            <a:ext cx="304800" cy="304800"/>
          </a:xfrm>
          <a:prstGeom prst="rect">
            <a:avLst/>
          </a:prstGeom>
          <a:noFill/>
        </p:spPr>
        <p:txBody>
          <a:bodyPr/>
          <a:lstStyle/>
          <a:p>
            <a:endParaRPr lang="en-US"/>
          </a:p>
        </p:txBody>
      </p:sp>
      <p:sp>
        <p:nvSpPr>
          <p:cNvPr id="522249" name="AutoShape 9" descr="polytrichum-1128-18"/>
          <p:cNvSpPr>
            <a:spLocks noChangeAspect="1" noChangeArrowheads="1"/>
          </p:cNvSpPr>
          <p:nvPr/>
        </p:nvSpPr>
        <p:spPr bwMode="auto">
          <a:xfrm>
            <a:off x="4419600" y="3276600"/>
            <a:ext cx="304800" cy="304800"/>
          </a:xfrm>
          <a:prstGeom prst="rect">
            <a:avLst/>
          </a:prstGeom>
          <a:noFill/>
        </p:spPr>
        <p:txBody>
          <a:bodyPr/>
          <a:lstStyle/>
          <a:p>
            <a:endParaRPr lang="en-US"/>
          </a:p>
        </p:txBody>
      </p:sp>
      <p:pic>
        <p:nvPicPr>
          <p:cNvPr id="522250" name="Picture 10" descr="palmtree2"/>
          <p:cNvPicPr>
            <a:picLocks noChangeAspect="1" noChangeArrowheads="1"/>
          </p:cNvPicPr>
          <p:nvPr/>
        </p:nvPicPr>
        <p:blipFill>
          <a:blip r:embed="rId3" cstate="print"/>
          <a:srcRect/>
          <a:stretch>
            <a:fillRect/>
          </a:stretch>
        </p:blipFill>
        <p:spPr bwMode="auto">
          <a:xfrm>
            <a:off x="533400" y="1752600"/>
            <a:ext cx="1828800" cy="2438400"/>
          </a:xfrm>
          <a:prstGeom prst="rect">
            <a:avLst/>
          </a:prstGeom>
          <a:noFill/>
        </p:spPr>
      </p:pic>
      <p:pic>
        <p:nvPicPr>
          <p:cNvPr id="522251" name="Picture 11" descr="polytrichum"/>
          <p:cNvPicPr>
            <a:picLocks noChangeAspect="1" noChangeArrowheads="1"/>
          </p:cNvPicPr>
          <p:nvPr/>
        </p:nvPicPr>
        <p:blipFill>
          <a:blip r:embed="rId4" cstate="print"/>
          <a:srcRect/>
          <a:stretch>
            <a:fillRect/>
          </a:stretch>
        </p:blipFill>
        <p:spPr bwMode="auto">
          <a:xfrm>
            <a:off x="381000" y="4800600"/>
            <a:ext cx="2741613" cy="1827213"/>
          </a:xfrm>
          <a:prstGeom prst="rect">
            <a:avLst/>
          </a:prstGeom>
          <a:noFill/>
        </p:spPr>
      </p:pic>
      <p:pic>
        <p:nvPicPr>
          <p:cNvPr id="522252" name="Picture 12" descr="schwann"/>
          <p:cNvPicPr>
            <a:picLocks noChangeAspect="1" noChangeArrowheads="1"/>
          </p:cNvPicPr>
          <p:nvPr/>
        </p:nvPicPr>
        <p:blipFill>
          <a:blip r:embed="rId5" cstate="print"/>
          <a:srcRect/>
          <a:stretch>
            <a:fillRect/>
          </a:stretch>
        </p:blipFill>
        <p:spPr bwMode="auto">
          <a:xfrm>
            <a:off x="2798763" y="2209800"/>
            <a:ext cx="3602037" cy="2149475"/>
          </a:xfrm>
          <a:prstGeom prst="rect">
            <a:avLst/>
          </a:prstGeom>
          <a:noFill/>
        </p:spPr>
      </p:pic>
      <p:sp>
        <p:nvSpPr>
          <p:cNvPr id="522254" name="AutoShape 14" descr="goat3281"/>
          <p:cNvSpPr>
            <a:spLocks noChangeAspect="1" noChangeArrowheads="1"/>
          </p:cNvSpPr>
          <p:nvPr/>
        </p:nvSpPr>
        <p:spPr bwMode="auto">
          <a:xfrm>
            <a:off x="4419600" y="3276600"/>
            <a:ext cx="304800" cy="304800"/>
          </a:xfrm>
          <a:prstGeom prst="rect">
            <a:avLst/>
          </a:prstGeom>
          <a:noFill/>
        </p:spPr>
        <p:txBody>
          <a:bodyPr/>
          <a:lstStyle/>
          <a:p>
            <a:endParaRPr lang="en-US"/>
          </a:p>
        </p:txBody>
      </p:sp>
      <p:pic>
        <p:nvPicPr>
          <p:cNvPr id="522255" name="Picture 15" descr="goat"/>
          <p:cNvPicPr>
            <a:picLocks noChangeAspect="1" noChangeArrowheads="1"/>
          </p:cNvPicPr>
          <p:nvPr/>
        </p:nvPicPr>
        <p:blipFill>
          <a:blip r:embed="rId6" cstate="print"/>
          <a:srcRect/>
          <a:stretch>
            <a:fillRect/>
          </a:stretch>
        </p:blipFill>
        <p:spPr bwMode="auto">
          <a:xfrm>
            <a:off x="6781800" y="1981200"/>
            <a:ext cx="1958975" cy="1674813"/>
          </a:xfrm>
          <a:prstGeom prst="rect">
            <a:avLst/>
          </a:prstGeom>
          <a:noFill/>
        </p:spPr>
      </p:pic>
      <p:sp>
        <p:nvSpPr>
          <p:cNvPr id="522257" name="AutoShape 17" descr="rpipielg"/>
          <p:cNvSpPr>
            <a:spLocks noChangeAspect="1" noChangeArrowheads="1"/>
          </p:cNvSpPr>
          <p:nvPr/>
        </p:nvSpPr>
        <p:spPr bwMode="auto">
          <a:xfrm>
            <a:off x="4419600" y="3276600"/>
            <a:ext cx="304800" cy="304800"/>
          </a:xfrm>
          <a:prstGeom prst="rect">
            <a:avLst/>
          </a:prstGeom>
          <a:noFill/>
        </p:spPr>
        <p:txBody>
          <a:bodyPr/>
          <a:lstStyle/>
          <a:p>
            <a:endParaRPr lang="en-US"/>
          </a:p>
        </p:txBody>
      </p:sp>
      <p:pic>
        <p:nvPicPr>
          <p:cNvPr id="522258" name="Picture 18" descr="rpipielg"/>
          <p:cNvPicPr>
            <a:picLocks noChangeAspect="1" noChangeArrowheads="1"/>
          </p:cNvPicPr>
          <p:nvPr/>
        </p:nvPicPr>
        <p:blipFill>
          <a:blip r:embed="rId7" cstate="print"/>
          <a:srcRect/>
          <a:stretch>
            <a:fillRect/>
          </a:stretch>
        </p:blipFill>
        <p:spPr bwMode="auto">
          <a:xfrm>
            <a:off x="6019800" y="4724400"/>
            <a:ext cx="2632075" cy="1735138"/>
          </a:xfrm>
          <a:prstGeom prst="rect">
            <a:avLst/>
          </a:prstGeom>
          <a:noFill/>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p:cNvSpPr>
            <a:spLocks noGrp="1" noChangeArrowheads="1"/>
          </p:cNvSpPr>
          <p:nvPr>
            <p:ph type="title"/>
          </p:nvPr>
        </p:nvSpPr>
        <p:spPr>
          <a:xfrm>
            <a:off x="0" y="274638"/>
            <a:ext cx="9144000" cy="1143000"/>
          </a:xfrm>
        </p:spPr>
        <p:txBody>
          <a:bodyPr/>
          <a:lstStyle/>
          <a:p>
            <a:r>
              <a:rPr lang="en-US"/>
              <a:t>Discovery of the Plasma Membrane</a:t>
            </a:r>
          </a:p>
        </p:txBody>
      </p:sp>
      <p:sp>
        <p:nvSpPr>
          <p:cNvPr id="239619" name="Rectangle 3"/>
          <p:cNvSpPr>
            <a:spLocks noGrp="1" noChangeArrowheads="1"/>
          </p:cNvSpPr>
          <p:nvPr>
            <p:ph type="body" idx="1"/>
          </p:nvPr>
        </p:nvSpPr>
        <p:spPr>
          <a:xfrm>
            <a:off x="4343400" y="1676400"/>
            <a:ext cx="4267200" cy="4906963"/>
          </a:xfrm>
        </p:spPr>
        <p:txBody>
          <a:bodyPr/>
          <a:lstStyle/>
          <a:p>
            <a:pPr>
              <a:lnSpc>
                <a:spcPct val="90000"/>
              </a:lnSpc>
              <a:buFontTx/>
              <a:buNone/>
            </a:pPr>
            <a:r>
              <a:rPr lang="en-US"/>
              <a:t>	Karl von Nageli (1844) showed that plant cells shrank when placed in concentrated solutions and then returned to their original size when placed in dilute solutions.  </a:t>
            </a:r>
          </a:p>
        </p:txBody>
      </p:sp>
      <p:pic>
        <p:nvPicPr>
          <p:cNvPr id="239621" name="Picture 5" descr="nageli"/>
          <p:cNvPicPr>
            <a:picLocks noChangeAspect="1" noChangeArrowheads="1"/>
          </p:cNvPicPr>
          <p:nvPr/>
        </p:nvPicPr>
        <p:blipFill>
          <a:blip r:embed="rId3" cstate="print"/>
          <a:srcRect/>
          <a:stretch>
            <a:fillRect/>
          </a:stretch>
        </p:blipFill>
        <p:spPr bwMode="auto">
          <a:xfrm>
            <a:off x="1143000" y="1601788"/>
            <a:ext cx="2705100" cy="4951412"/>
          </a:xfrm>
          <a:prstGeom prst="rect">
            <a:avLst/>
          </a:prstGeom>
          <a:noFill/>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noGrp="1" noChangeArrowheads="1"/>
          </p:cNvSpPr>
          <p:nvPr>
            <p:ph type="title"/>
          </p:nvPr>
        </p:nvSpPr>
        <p:spPr/>
        <p:txBody>
          <a:bodyPr/>
          <a:lstStyle/>
          <a:p>
            <a:r>
              <a:rPr lang="en-US"/>
              <a:t> </a:t>
            </a:r>
          </a:p>
        </p:txBody>
      </p:sp>
      <p:sp>
        <p:nvSpPr>
          <p:cNvPr id="253955" name="Rectangle 3"/>
          <p:cNvSpPr>
            <a:spLocks noGrp="1" noChangeArrowheads="1"/>
          </p:cNvSpPr>
          <p:nvPr>
            <p:ph type="body" idx="1"/>
          </p:nvPr>
        </p:nvSpPr>
        <p:spPr/>
        <p:txBody>
          <a:bodyPr/>
          <a:lstStyle/>
          <a:p>
            <a:pPr>
              <a:buFontTx/>
              <a:buNone/>
            </a:pPr>
            <a:r>
              <a:rPr lang="en-US"/>
              <a:t>  </a:t>
            </a:r>
          </a:p>
        </p:txBody>
      </p:sp>
      <p:pic>
        <p:nvPicPr>
          <p:cNvPr id="253964" name="Picture 12" descr="LT2 002"/>
          <p:cNvPicPr>
            <a:picLocks noChangeAspect="1" noChangeArrowheads="1"/>
          </p:cNvPicPr>
          <p:nvPr/>
        </p:nvPicPr>
        <p:blipFill>
          <a:blip r:embed="rId3" cstate="print"/>
          <a:srcRect/>
          <a:stretch>
            <a:fillRect/>
          </a:stretch>
        </p:blipFill>
        <p:spPr bwMode="auto">
          <a:xfrm>
            <a:off x="736600" y="549275"/>
            <a:ext cx="7797800" cy="5851525"/>
          </a:xfrm>
          <a:prstGeom prst="rect">
            <a:avLst/>
          </a:prstGeom>
          <a:noFill/>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p:txBody>
          <a:bodyPr/>
          <a:lstStyle/>
          <a:p>
            <a:r>
              <a:rPr lang="en-US"/>
              <a:t> </a:t>
            </a:r>
          </a:p>
        </p:txBody>
      </p:sp>
      <p:sp>
        <p:nvSpPr>
          <p:cNvPr id="256003" name="Rectangle 3"/>
          <p:cNvSpPr>
            <a:spLocks noGrp="1" noChangeArrowheads="1"/>
          </p:cNvSpPr>
          <p:nvPr>
            <p:ph type="body" idx="1"/>
          </p:nvPr>
        </p:nvSpPr>
        <p:spPr/>
        <p:txBody>
          <a:bodyPr/>
          <a:lstStyle/>
          <a:p>
            <a:pPr>
              <a:buFontTx/>
              <a:buNone/>
            </a:pPr>
            <a:r>
              <a:rPr lang="en-US"/>
              <a:t>  </a:t>
            </a:r>
          </a:p>
        </p:txBody>
      </p:sp>
      <p:pic>
        <p:nvPicPr>
          <p:cNvPr id="256005" name="Picture 5" descr="LT2 011"/>
          <p:cNvPicPr>
            <a:picLocks noChangeAspect="1" noChangeArrowheads="1"/>
          </p:cNvPicPr>
          <p:nvPr/>
        </p:nvPicPr>
        <p:blipFill>
          <a:blip r:embed="rId3" cstate="print"/>
          <a:srcRect/>
          <a:stretch>
            <a:fillRect/>
          </a:stretch>
        </p:blipFill>
        <p:spPr bwMode="auto">
          <a:xfrm>
            <a:off x="685800" y="533400"/>
            <a:ext cx="7797800" cy="5851525"/>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7890" name="Rectangle 2"/>
          <p:cNvSpPr>
            <a:spLocks noGrp="1" noChangeArrowheads="1"/>
          </p:cNvSpPr>
          <p:nvPr>
            <p:ph type="title"/>
          </p:nvPr>
        </p:nvSpPr>
        <p:spPr>
          <a:xfrm>
            <a:off x="0" y="76200"/>
            <a:ext cx="9144000" cy="1143000"/>
          </a:xfrm>
        </p:spPr>
        <p:txBody>
          <a:bodyPr/>
          <a:lstStyle/>
          <a:p>
            <a:r>
              <a:rPr lang="en-US" sz="3600"/>
              <a:t>Erwin Schrodinger: The Value of Science</a:t>
            </a:r>
          </a:p>
        </p:txBody>
      </p:sp>
      <p:sp>
        <p:nvSpPr>
          <p:cNvPr id="677891" name="Rectangle 3"/>
          <p:cNvSpPr>
            <a:spLocks noGrp="1" noChangeArrowheads="1"/>
          </p:cNvSpPr>
          <p:nvPr>
            <p:ph type="body" idx="1"/>
          </p:nvPr>
        </p:nvSpPr>
        <p:spPr>
          <a:xfrm>
            <a:off x="-76200" y="1371600"/>
            <a:ext cx="6096000" cy="5638800"/>
          </a:xfrm>
        </p:spPr>
        <p:txBody>
          <a:bodyPr/>
          <a:lstStyle/>
          <a:p>
            <a:pPr>
              <a:lnSpc>
                <a:spcPct val="90000"/>
              </a:lnSpc>
              <a:buFontTx/>
              <a:buNone/>
            </a:pPr>
            <a:r>
              <a:rPr lang="en-US" sz="2800" i="1"/>
              <a:t>	“You may ask—you are bound to ask me now: What, then, is in your opinion the value of natural science? I answer: Its scope, aim and value is the same as that of any other branch of human knowledge. Nay, none of them alone, only the union of all of them, has any scope or value at all, and that is simply enough described: it is the command of the Delphic deity…get to know yourself.”</a:t>
            </a:r>
          </a:p>
        </p:txBody>
      </p:sp>
      <p:pic>
        <p:nvPicPr>
          <p:cNvPr id="677892" name="Picture 4" descr="01-05-58-220"/>
          <p:cNvPicPr>
            <a:picLocks noChangeAspect="1" noChangeArrowheads="1"/>
          </p:cNvPicPr>
          <p:nvPr/>
        </p:nvPicPr>
        <p:blipFill>
          <a:blip r:embed="rId3" cstate="print"/>
          <a:srcRect r="32727"/>
          <a:stretch>
            <a:fillRect/>
          </a:stretch>
        </p:blipFill>
        <p:spPr bwMode="auto">
          <a:xfrm>
            <a:off x="6324600" y="1430338"/>
            <a:ext cx="2249488" cy="5275262"/>
          </a:xfrm>
          <a:prstGeom prst="rect">
            <a:avLst/>
          </a:prstGeom>
          <a:noFill/>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Grp="1" noChangeArrowheads="1"/>
          </p:cNvSpPr>
          <p:nvPr>
            <p:ph type="title"/>
          </p:nvPr>
        </p:nvSpPr>
        <p:spPr/>
        <p:txBody>
          <a:bodyPr/>
          <a:lstStyle/>
          <a:p>
            <a:r>
              <a:rPr lang="en-US"/>
              <a:t> </a:t>
            </a:r>
          </a:p>
        </p:txBody>
      </p:sp>
      <p:sp>
        <p:nvSpPr>
          <p:cNvPr id="257027" name="Rectangle 3"/>
          <p:cNvSpPr>
            <a:spLocks noGrp="1" noChangeArrowheads="1"/>
          </p:cNvSpPr>
          <p:nvPr>
            <p:ph type="body" idx="1"/>
          </p:nvPr>
        </p:nvSpPr>
        <p:spPr/>
        <p:txBody>
          <a:bodyPr/>
          <a:lstStyle/>
          <a:p>
            <a:pPr>
              <a:buFontTx/>
              <a:buNone/>
            </a:pPr>
            <a:r>
              <a:rPr lang="en-US"/>
              <a:t>  </a:t>
            </a:r>
          </a:p>
        </p:txBody>
      </p:sp>
      <p:pic>
        <p:nvPicPr>
          <p:cNvPr id="257029" name="Picture 5" descr="LT2 032"/>
          <p:cNvPicPr>
            <a:picLocks noChangeAspect="1" noChangeArrowheads="1"/>
          </p:cNvPicPr>
          <p:nvPr/>
        </p:nvPicPr>
        <p:blipFill>
          <a:blip r:embed="rId3" cstate="print"/>
          <a:srcRect/>
          <a:stretch>
            <a:fillRect/>
          </a:stretch>
        </p:blipFill>
        <p:spPr bwMode="auto">
          <a:xfrm>
            <a:off x="736600" y="549275"/>
            <a:ext cx="7797800" cy="5851525"/>
          </a:xfrm>
          <a:prstGeom prst="rect">
            <a:avLst/>
          </a:prstGeom>
          <a:noFill/>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p:cNvSpPr>
            <a:spLocks noGrp="1" noChangeArrowheads="1"/>
          </p:cNvSpPr>
          <p:nvPr>
            <p:ph type="title"/>
          </p:nvPr>
        </p:nvSpPr>
        <p:spPr/>
        <p:txBody>
          <a:bodyPr/>
          <a:lstStyle/>
          <a:p>
            <a:r>
              <a:rPr lang="en-US"/>
              <a:t> </a:t>
            </a:r>
          </a:p>
        </p:txBody>
      </p:sp>
      <p:sp>
        <p:nvSpPr>
          <p:cNvPr id="258051" name="Rectangle 3"/>
          <p:cNvSpPr>
            <a:spLocks noGrp="1" noChangeArrowheads="1"/>
          </p:cNvSpPr>
          <p:nvPr>
            <p:ph type="body" idx="1"/>
          </p:nvPr>
        </p:nvSpPr>
        <p:spPr/>
        <p:txBody>
          <a:bodyPr/>
          <a:lstStyle/>
          <a:p>
            <a:pPr>
              <a:buFontTx/>
              <a:buNone/>
            </a:pPr>
            <a:r>
              <a:rPr lang="en-US"/>
              <a:t>  </a:t>
            </a:r>
          </a:p>
        </p:txBody>
      </p:sp>
      <p:pic>
        <p:nvPicPr>
          <p:cNvPr id="258053" name="Picture 5" descr="LT2 042"/>
          <p:cNvPicPr>
            <a:picLocks noChangeAspect="1" noChangeArrowheads="1"/>
          </p:cNvPicPr>
          <p:nvPr/>
        </p:nvPicPr>
        <p:blipFill>
          <a:blip r:embed="rId3" cstate="print"/>
          <a:srcRect/>
          <a:stretch>
            <a:fillRect/>
          </a:stretch>
        </p:blipFill>
        <p:spPr bwMode="auto">
          <a:xfrm>
            <a:off x="795338" y="457200"/>
            <a:ext cx="7815262" cy="5862638"/>
          </a:xfrm>
          <a:prstGeom prst="rect">
            <a:avLst/>
          </a:prstGeom>
          <a:noFill/>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2"/>
          <p:cNvSpPr>
            <a:spLocks noGrp="1" noChangeArrowheads="1"/>
          </p:cNvSpPr>
          <p:nvPr>
            <p:ph type="title"/>
          </p:nvPr>
        </p:nvSpPr>
        <p:spPr/>
        <p:txBody>
          <a:bodyPr/>
          <a:lstStyle/>
          <a:p>
            <a:r>
              <a:rPr lang="en-US"/>
              <a:t>Osmotic Movements in Plants</a:t>
            </a:r>
          </a:p>
        </p:txBody>
      </p:sp>
      <p:sp>
        <p:nvSpPr>
          <p:cNvPr id="425987" name="Rectangle 3"/>
          <p:cNvSpPr>
            <a:spLocks noGrp="1" noChangeArrowheads="1"/>
          </p:cNvSpPr>
          <p:nvPr>
            <p:ph type="body" idx="1"/>
          </p:nvPr>
        </p:nvSpPr>
        <p:spPr/>
        <p:txBody>
          <a:bodyPr/>
          <a:lstStyle/>
          <a:p>
            <a:pPr>
              <a:buFontTx/>
              <a:buNone/>
            </a:pPr>
            <a:r>
              <a:rPr lang="en-US"/>
              <a:t>  </a:t>
            </a:r>
          </a:p>
        </p:txBody>
      </p:sp>
      <p:pic>
        <p:nvPicPr>
          <p:cNvPr id="425989" name="Picture 5" descr="Pfeffer"/>
          <p:cNvPicPr>
            <a:picLocks noChangeAspect="1" noChangeArrowheads="1"/>
          </p:cNvPicPr>
          <p:nvPr/>
        </p:nvPicPr>
        <p:blipFill>
          <a:blip r:embed="rId3" cstate="print"/>
          <a:srcRect/>
          <a:stretch>
            <a:fillRect/>
          </a:stretch>
        </p:blipFill>
        <p:spPr bwMode="auto">
          <a:xfrm>
            <a:off x="762000" y="2133600"/>
            <a:ext cx="2697163" cy="3557588"/>
          </a:xfrm>
          <a:prstGeom prst="rect">
            <a:avLst/>
          </a:prstGeom>
          <a:noFill/>
        </p:spPr>
      </p:pic>
      <p:sp>
        <p:nvSpPr>
          <p:cNvPr id="425992" name="Text Box 8"/>
          <p:cNvSpPr txBox="1">
            <a:spLocks noChangeArrowheads="1"/>
          </p:cNvSpPr>
          <p:nvPr/>
        </p:nvSpPr>
        <p:spPr bwMode="auto">
          <a:xfrm>
            <a:off x="971550" y="5867400"/>
            <a:ext cx="2457450" cy="366713"/>
          </a:xfrm>
          <a:prstGeom prst="rect">
            <a:avLst/>
          </a:prstGeom>
          <a:noFill/>
          <a:ln w="9525">
            <a:noFill/>
            <a:miter lim="800000"/>
            <a:headEnd/>
            <a:tailEnd/>
          </a:ln>
          <a:effectLst/>
        </p:spPr>
        <p:txBody>
          <a:bodyPr wrap="none">
            <a:spAutoFit/>
          </a:bodyPr>
          <a:lstStyle/>
          <a:p>
            <a:r>
              <a:rPr lang="en-US"/>
              <a:t>Wilhelm Pfeffer (1877)</a:t>
            </a:r>
          </a:p>
        </p:txBody>
      </p:sp>
      <p:pic>
        <p:nvPicPr>
          <p:cNvPr id="425996" name="Picture 12" descr="800px-Mimosa-pudica-ante">
            <a:hlinkClick r:id="rId4"/>
          </p:cNvPr>
          <p:cNvPicPr>
            <a:picLocks noChangeAspect="1" noChangeArrowheads="1"/>
          </p:cNvPicPr>
          <p:nvPr/>
        </p:nvPicPr>
        <p:blipFill>
          <a:blip r:embed="rId5" cstate="print"/>
          <a:srcRect/>
          <a:stretch>
            <a:fillRect/>
          </a:stretch>
        </p:blipFill>
        <p:spPr bwMode="auto">
          <a:xfrm>
            <a:off x="3657600" y="2133600"/>
            <a:ext cx="5384800" cy="3594100"/>
          </a:xfrm>
          <a:prstGeom prst="rect">
            <a:avLst/>
          </a:prstGeom>
          <a:noFill/>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2"/>
          <p:cNvSpPr>
            <a:spLocks noGrp="1" noChangeArrowheads="1"/>
          </p:cNvSpPr>
          <p:nvPr>
            <p:ph type="title"/>
          </p:nvPr>
        </p:nvSpPr>
        <p:spPr/>
        <p:txBody>
          <a:bodyPr/>
          <a:lstStyle/>
          <a:p>
            <a:r>
              <a:rPr lang="en-US"/>
              <a:t>Osmotic Movements in Plants</a:t>
            </a:r>
          </a:p>
        </p:txBody>
      </p:sp>
      <p:sp>
        <p:nvSpPr>
          <p:cNvPr id="430083" name="Rectangle 3"/>
          <p:cNvSpPr>
            <a:spLocks noGrp="1" noChangeArrowheads="1"/>
          </p:cNvSpPr>
          <p:nvPr>
            <p:ph type="body" idx="1"/>
          </p:nvPr>
        </p:nvSpPr>
        <p:spPr/>
        <p:txBody>
          <a:bodyPr/>
          <a:lstStyle/>
          <a:p>
            <a:pPr>
              <a:buFontTx/>
              <a:buNone/>
            </a:pPr>
            <a:r>
              <a:rPr lang="en-US"/>
              <a:t>  </a:t>
            </a:r>
          </a:p>
        </p:txBody>
      </p:sp>
      <p:pic>
        <p:nvPicPr>
          <p:cNvPr id="430084" name="Picture 4" descr="Pfeffer"/>
          <p:cNvPicPr>
            <a:picLocks noChangeAspect="1" noChangeArrowheads="1"/>
          </p:cNvPicPr>
          <p:nvPr/>
        </p:nvPicPr>
        <p:blipFill>
          <a:blip r:embed="rId3" cstate="print"/>
          <a:srcRect/>
          <a:stretch>
            <a:fillRect/>
          </a:stretch>
        </p:blipFill>
        <p:spPr bwMode="auto">
          <a:xfrm>
            <a:off x="762000" y="2133600"/>
            <a:ext cx="2697163" cy="3557588"/>
          </a:xfrm>
          <a:prstGeom prst="rect">
            <a:avLst/>
          </a:prstGeom>
          <a:noFill/>
        </p:spPr>
      </p:pic>
      <p:sp>
        <p:nvSpPr>
          <p:cNvPr id="430085" name="Text Box 5"/>
          <p:cNvSpPr txBox="1">
            <a:spLocks noChangeArrowheads="1"/>
          </p:cNvSpPr>
          <p:nvPr/>
        </p:nvSpPr>
        <p:spPr bwMode="auto">
          <a:xfrm>
            <a:off x="1162050" y="5867400"/>
            <a:ext cx="1733550" cy="366713"/>
          </a:xfrm>
          <a:prstGeom prst="rect">
            <a:avLst/>
          </a:prstGeom>
          <a:noFill/>
          <a:ln w="9525">
            <a:noFill/>
            <a:miter lim="800000"/>
            <a:headEnd/>
            <a:tailEnd/>
          </a:ln>
          <a:effectLst/>
        </p:spPr>
        <p:txBody>
          <a:bodyPr wrap="none">
            <a:spAutoFit/>
          </a:bodyPr>
          <a:lstStyle/>
          <a:p>
            <a:r>
              <a:rPr lang="en-US"/>
              <a:t>Wilhelm Pfeffer</a:t>
            </a:r>
          </a:p>
        </p:txBody>
      </p:sp>
      <p:pic>
        <p:nvPicPr>
          <p:cNvPr id="430091" name="Picture 11" descr="Mimosa-pudica-post"/>
          <p:cNvPicPr>
            <a:picLocks noChangeAspect="1" noChangeArrowheads="1"/>
          </p:cNvPicPr>
          <p:nvPr/>
        </p:nvPicPr>
        <p:blipFill>
          <a:blip r:embed="rId4" cstate="print"/>
          <a:srcRect/>
          <a:stretch>
            <a:fillRect/>
          </a:stretch>
        </p:blipFill>
        <p:spPr bwMode="auto">
          <a:xfrm>
            <a:off x="3581400" y="2133600"/>
            <a:ext cx="5384800" cy="3594100"/>
          </a:xfrm>
          <a:prstGeom prst="rect">
            <a:avLst/>
          </a:prstGeom>
          <a:noFill/>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Rectangle 2"/>
          <p:cNvSpPr>
            <a:spLocks noGrp="1" noChangeArrowheads="1"/>
          </p:cNvSpPr>
          <p:nvPr>
            <p:ph type="title"/>
          </p:nvPr>
        </p:nvSpPr>
        <p:spPr/>
        <p:txBody>
          <a:bodyPr/>
          <a:lstStyle/>
          <a:p>
            <a:r>
              <a:rPr lang="en-US"/>
              <a:t>Traube Cells</a:t>
            </a:r>
          </a:p>
        </p:txBody>
      </p:sp>
      <p:sp>
        <p:nvSpPr>
          <p:cNvPr id="444419" name="Rectangle 3"/>
          <p:cNvSpPr>
            <a:spLocks noGrp="1" noChangeArrowheads="1"/>
          </p:cNvSpPr>
          <p:nvPr>
            <p:ph type="body" idx="1"/>
          </p:nvPr>
        </p:nvSpPr>
        <p:spPr/>
        <p:txBody>
          <a:bodyPr/>
          <a:lstStyle/>
          <a:p>
            <a:pPr>
              <a:buFontTx/>
              <a:buNone/>
            </a:pPr>
            <a:r>
              <a:rPr lang="en-US"/>
              <a:t>  </a:t>
            </a:r>
          </a:p>
        </p:txBody>
      </p:sp>
      <p:pic>
        <p:nvPicPr>
          <p:cNvPr id="444421" name="Picture 5" descr="Portrait_Moritz_Traube"/>
          <p:cNvPicPr>
            <a:picLocks noChangeAspect="1" noChangeArrowheads="1"/>
          </p:cNvPicPr>
          <p:nvPr/>
        </p:nvPicPr>
        <p:blipFill>
          <a:blip r:embed="rId3" cstate="print"/>
          <a:srcRect/>
          <a:stretch>
            <a:fillRect/>
          </a:stretch>
        </p:blipFill>
        <p:spPr bwMode="auto">
          <a:xfrm>
            <a:off x="5257800" y="1600200"/>
            <a:ext cx="3227388" cy="4489450"/>
          </a:xfrm>
          <a:prstGeom prst="rect">
            <a:avLst/>
          </a:prstGeom>
          <a:noFill/>
        </p:spPr>
      </p:pic>
      <p:sp>
        <p:nvSpPr>
          <p:cNvPr id="444422" name="Text Box 6"/>
          <p:cNvSpPr txBox="1">
            <a:spLocks noChangeArrowheads="1"/>
          </p:cNvSpPr>
          <p:nvPr/>
        </p:nvSpPr>
        <p:spPr bwMode="auto">
          <a:xfrm>
            <a:off x="5791200" y="6262688"/>
            <a:ext cx="2317750" cy="366712"/>
          </a:xfrm>
          <a:prstGeom prst="rect">
            <a:avLst/>
          </a:prstGeom>
          <a:noFill/>
          <a:ln w="9525">
            <a:noFill/>
            <a:miter lim="800000"/>
            <a:headEnd/>
            <a:tailEnd/>
          </a:ln>
          <a:effectLst/>
        </p:spPr>
        <p:txBody>
          <a:bodyPr wrap="none">
            <a:spAutoFit/>
          </a:bodyPr>
          <a:lstStyle/>
          <a:p>
            <a:r>
              <a:rPr lang="en-US"/>
              <a:t>Moritz Traube (1867)</a:t>
            </a:r>
          </a:p>
        </p:txBody>
      </p:sp>
      <p:pic>
        <p:nvPicPr>
          <p:cNvPr id="444424" name="Picture 8" descr="chemProd_05_thumb"/>
          <p:cNvPicPr>
            <a:picLocks noChangeAspect="1" noChangeArrowheads="1"/>
          </p:cNvPicPr>
          <p:nvPr/>
        </p:nvPicPr>
        <p:blipFill>
          <a:blip r:embed="rId4" cstate="print"/>
          <a:srcRect/>
          <a:stretch>
            <a:fillRect/>
          </a:stretch>
        </p:blipFill>
        <p:spPr bwMode="auto">
          <a:xfrm>
            <a:off x="381000" y="1600200"/>
            <a:ext cx="4287838" cy="4573588"/>
          </a:xfrm>
          <a:prstGeom prst="rect">
            <a:avLst/>
          </a:prstGeom>
          <a:noFill/>
        </p:spPr>
      </p:pic>
      <p:sp>
        <p:nvSpPr>
          <p:cNvPr id="444425" name="Text Box 9"/>
          <p:cNvSpPr txBox="1">
            <a:spLocks noChangeArrowheads="1"/>
          </p:cNvSpPr>
          <p:nvPr/>
        </p:nvSpPr>
        <p:spPr bwMode="auto">
          <a:xfrm>
            <a:off x="1720850" y="6284913"/>
            <a:ext cx="1479550" cy="366712"/>
          </a:xfrm>
          <a:prstGeom prst="rect">
            <a:avLst/>
          </a:prstGeom>
          <a:noFill/>
          <a:ln w="9525">
            <a:noFill/>
            <a:miter lim="800000"/>
            <a:headEnd/>
            <a:tailEnd/>
          </a:ln>
          <a:effectLst/>
        </p:spPr>
        <p:txBody>
          <a:bodyPr wrap="none">
            <a:spAutoFit/>
          </a:bodyPr>
          <a:lstStyle/>
          <a:p>
            <a:r>
              <a:rPr lang="en-US"/>
              <a:t>Traube Cells</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p:cNvSpPr>
            <a:spLocks noGrp="1" noChangeArrowheads="1"/>
          </p:cNvSpPr>
          <p:nvPr>
            <p:ph type="title"/>
          </p:nvPr>
        </p:nvSpPr>
        <p:spPr/>
        <p:txBody>
          <a:bodyPr/>
          <a:lstStyle/>
          <a:p>
            <a:r>
              <a:rPr lang="en-US"/>
              <a:t>Differential Permeability</a:t>
            </a:r>
          </a:p>
        </p:txBody>
      </p:sp>
      <p:sp>
        <p:nvSpPr>
          <p:cNvPr id="241667" name="Rectangle 3"/>
          <p:cNvSpPr>
            <a:spLocks noGrp="1" noChangeArrowheads="1"/>
          </p:cNvSpPr>
          <p:nvPr>
            <p:ph type="body" idx="1"/>
          </p:nvPr>
        </p:nvSpPr>
        <p:spPr>
          <a:xfrm>
            <a:off x="0" y="1600200"/>
            <a:ext cx="5638800" cy="5257800"/>
          </a:xfrm>
        </p:spPr>
        <p:txBody>
          <a:bodyPr/>
          <a:lstStyle/>
          <a:p>
            <a:pPr>
              <a:lnSpc>
                <a:spcPct val="80000"/>
              </a:lnSpc>
            </a:pPr>
            <a:r>
              <a:rPr lang="en-US" sz="2800"/>
              <a:t>To prevent the copper ferrocyanide membrane from breaking, Pfeffer precipitated it on a clay pot. It was then strong enough to experiment on its </a:t>
            </a:r>
            <a:r>
              <a:rPr lang="en-US" sz="2800" b="1" i="1"/>
              <a:t>differential permeability</a:t>
            </a:r>
            <a:r>
              <a:rPr lang="en-US" sz="2800"/>
              <a:t> in terms of water and sugar.</a:t>
            </a:r>
          </a:p>
          <a:p>
            <a:pPr>
              <a:lnSpc>
                <a:spcPct val="80000"/>
              </a:lnSpc>
            </a:pPr>
            <a:r>
              <a:rPr lang="en-US" sz="2800"/>
              <a:t>Since the membrane mimicked the properties of the living cell, Pfeffer concluded that the cell was surrounded by a plasma membrane and differential permeability was not a vital, but a physico-chemical process. </a:t>
            </a:r>
          </a:p>
        </p:txBody>
      </p:sp>
      <p:pic>
        <p:nvPicPr>
          <p:cNvPr id="241669" name="Picture 5" descr="341px-Pfeffer_Osmotische_Untersuchungen-5-2">
            <a:hlinkClick r:id="rId3"/>
          </p:cNvPr>
          <p:cNvPicPr>
            <a:picLocks noChangeAspect="1" noChangeArrowheads="1"/>
          </p:cNvPicPr>
          <p:nvPr/>
        </p:nvPicPr>
        <p:blipFill>
          <a:blip r:embed="rId4" cstate="print"/>
          <a:srcRect/>
          <a:stretch>
            <a:fillRect/>
          </a:stretch>
        </p:blipFill>
        <p:spPr bwMode="auto">
          <a:xfrm>
            <a:off x="5867400" y="1752600"/>
            <a:ext cx="2760663" cy="4857750"/>
          </a:xfrm>
          <a:prstGeom prst="rect">
            <a:avLst/>
          </a:prstGeom>
          <a:noFill/>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8" name="Rectangle 2"/>
          <p:cNvSpPr>
            <a:spLocks noGrp="1" noChangeArrowheads="1"/>
          </p:cNvSpPr>
          <p:nvPr>
            <p:ph type="title"/>
          </p:nvPr>
        </p:nvSpPr>
        <p:spPr/>
        <p:txBody>
          <a:bodyPr/>
          <a:lstStyle/>
          <a:p>
            <a:r>
              <a:rPr lang="en-US"/>
              <a:t>  </a:t>
            </a:r>
          </a:p>
        </p:txBody>
      </p:sp>
      <p:sp>
        <p:nvSpPr>
          <p:cNvPr id="454659" name="Rectangle 3"/>
          <p:cNvSpPr>
            <a:spLocks noGrp="1" noChangeArrowheads="1"/>
          </p:cNvSpPr>
          <p:nvPr>
            <p:ph type="body" idx="1"/>
          </p:nvPr>
        </p:nvSpPr>
        <p:spPr/>
        <p:txBody>
          <a:bodyPr/>
          <a:lstStyle/>
          <a:p>
            <a:pPr>
              <a:buFontTx/>
              <a:buNone/>
            </a:pPr>
            <a:r>
              <a:rPr lang="en-US"/>
              <a:t>  </a:t>
            </a:r>
          </a:p>
        </p:txBody>
      </p:sp>
      <p:pic>
        <p:nvPicPr>
          <p:cNvPr id="454660" name="Picture 4" descr="7-14b"/>
          <p:cNvPicPr>
            <a:picLocks noChangeAspect="1" noChangeArrowheads="1"/>
          </p:cNvPicPr>
          <p:nvPr/>
        </p:nvPicPr>
        <p:blipFill>
          <a:blip r:embed="rId3" cstate="print"/>
          <a:srcRect/>
          <a:stretch>
            <a:fillRect/>
          </a:stretch>
        </p:blipFill>
        <p:spPr bwMode="auto">
          <a:xfrm>
            <a:off x="609600" y="17463"/>
            <a:ext cx="8126413" cy="6611937"/>
          </a:xfrm>
          <a:prstGeom prst="rect">
            <a:avLst/>
          </a:prstGeom>
          <a:noFill/>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Rectangle 2"/>
          <p:cNvSpPr>
            <a:spLocks noGrp="1" noChangeArrowheads="1"/>
          </p:cNvSpPr>
          <p:nvPr>
            <p:ph type="title"/>
          </p:nvPr>
        </p:nvSpPr>
        <p:spPr/>
        <p:txBody>
          <a:bodyPr/>
          <a:lstStyle/>
          <a:p>
            <a:r>
              <a:rPr lang="en-US"/>
              <a:t>  </a:t>
            </a:r>
          </a:p>
        </p:txBody>
      </p:sp>
      <p:sp>
        <p:nvSpPr>
          <p:cNvPr id="456707" name="Rectangle 3"/>
          <p:cNvSpPr>
            <a:spLocks noGrp="1" noChangeArrowheads="1"/>
          </p:cNvSpPr>
          <p:nvPr>
            <p:ph type="body" idx="1"/>
          </p:nvPr>
        </p:nvSpPr>
        <p:spPr/>
        <p:txBody>
          <a:bodyPr/>
          <a:lstStyle/>
          <a:p>
            <a:pPr>
              <a:buFontTx/>
              <a:buNone/>
            </a:pPr>
            <a:r>
              <a:rPr lang="en-US"/>
              <a:t>  </a:t>
            </a:r>
          </a:p>
        </p:txBody>
      </p:sp>
      <p:pic>
        <p:nvPicPr>
          <p:cNvPr id="456708" name="Picture 4" descr="7-14a"/>
          <p:cNvPicPr>
            <a:picLocks noChangeAspect="1" noChangeArrowheads="1"/>
          </p:cNvPicPr>
          <p:nvPr/>
        </p:nvPicPr>
        <p:blipFill>
          <a:blip r:embed="rId3" cstate="print"/>
          <a:srcRect/>
          <a:stretch>
            <a:fillRect/>
          </a:stretch>
        </p:blipFill>
        <p:spPr bwMode="auto">
          <a:xfrm>
            <a:off x="560388" y="169863"/>
            <a:ext cx="8126412" cy="6611937"/>
          </a:xfrm>
          <a:prstGeom prst="rect">
            <a:avLst/>
          </a:prstGeom>
          <a:noFill/>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
          <p:cNvSpPr>
            <a:spLocks noGrp="1" noChangeArrowheads="1"/>
          </p:cNvSpPr>
          <p:nvPr>
            <p:ph type="title"/>
          </p:nvPr>
        </p:nvSpPr>
        <p:spPr/>
        <p:txBody>
          <a:bodyPr/>
          <a:lstStyle/>
          <a:p>
            <a:r>
              <a:rPr lang="en-US"/>
              <a:t>  </a:t>
            </a:r>
          </a:p>
        </p:txBody>
      </p:sp>
      <p:sp>
        <p:nvSpPr>
          <p:cNvPr id="270339" name="Rectangle 3"/>
          <p:cNvSpPr>
            <a:spLocks noGrp="1" noChangeArrowheads="1"/>
          </p:cNvSpPr>
          <p:nvPr>
            <p:ph type="body" idx="1"/>
          </p:nvPr>
        </p:nvSpPr>
        <p:spPr>
          <a:xfrm>
            <a:off x="0" y="5562600"/>
            <a:ext cx="9144000" cy="1295400"/>
          </a:xfrm>
        </p:spPr>
        <p:txBody>
          <a:bodyPr/>
          <a:lstStyle/>
          <a:p>
            <a:pPr>
              <a:lnSpc>
                <a:spcPct val="80000"/>
              </a:lnSpc>
              <a:buFontTx/>
              <a:buNone/>
            </a:pPr>
            <a:r>
              <a:rPr lang="en-US" sz="2400"/>
              <a:t>	Hugo De Vries asked Jacobus Van’t Hoff to look at Pfeffer’s data. van’t Hoff recognized that Pfeffer’s data indicated that solutions obey the law of Avogadro and the gas laws (PV = nRT) and began the field of physical chemistry.</a:t>
            </a:r>
          </a:p>
        </p:txBody>
      </p:sp>
      <p:pic>
        <p:nvPicPr>
          <p:cNvPr id="270340" name="Picture 4" descr="Jacobus_van_%27t_Hoff_by_Perscheid_1904"/>
          <p:cNvPicPr>
            <a:picLocks noChangeAspect="1" noChangeArrowheads="1"/>
          </p:cNvPicPr>
          <p:nvPr/>
        </p:nvPicPr>
        <p:blipFill>
          <a:blip r:embed="rId3" cstate="print"/>
          <a:srcRect/>
          <a:stretch>
            <a:fillRect/>
          </a:stretch>
        </p:blipFill>
        <p:spPr bwMode="auto">
          <a:xfrm>
            <a:off x="4267200" y="304800"/>
            <a:ext cx="4579938" cy="5048250"/>
          </a:xfrm>
          <a:prstGeom prst="rect">
            <a:avLst/>
          </a:prstGeom>
          <a:noFill/>
        </p:spPr>
      </p:pic>
      <p:pic>
        <p:nvPicPr>
          <p:cNvPr id="270342" name="Picture 6" descr="amorfo"/>
          <p:cNvPicPr>
            <a:picLocks noChangeAspect="1" noChangeArrowheads="1"/>
          </p:cNvPicPr>
          <p:nvPr/>
        </p:nvPicPr>
        <p:blipFill>
          <a:blip r:embed="rId4" cstate="print"/>
          <a:srcRect/>
          <a:stretch>
            <a:fillRect/>
          </a:stretch>
        </p:blipFill>
        <p:spPr bwMode="auto">
          <a:xfrm>
            <a:off x="381000" y="304800"/>
            <a:ext cx="3609975" cy="5060950"/>
          </a:xfrm>
          <a:prstGeom prst="rect">
            <a:avLst/>
          </a:prstGeom>
          <a:noFill/>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Rectangle 2"/>
          <p:cNvSpPr>
            <a:spLocks noGrp="1" noChangeArrowheads="1"/>
          </p:cNvSpPr>
          <p:nvPr>
            <p:ph type="title"/>
          </p:nvPr>
        </p:nvSpPr>
        <p:spPr>
          <a:xfrm>
            <a:off x="0" y="76200"/>
            <a:ext cx="9144000" cy="1143000"/>
          </a:xfrm>
        </p:spPr>
        <p:txBody>
          <a:bodyPr/>
          <a:lstStyle/>
          <a:p>
            <a:r>
              <a:rPr lang="en-US" sz="3600"/>
              <a:t>The Differentially Permeable Membrane of Plants Propagates an Action Potential</a:t>
            </a:r>
          </a:p>
        </p:txBody>
      </p:sp>
      <p:sp>
        <p:nvSpPr>
          <p:cNvPr id="365571" name="Rectangle 3"/>
          <p:cNvSpPr>
            <a:spLocks noGrp="1" noChangeArrowheads="1"/>
          </p:cNvSpPr>
          <p:nvPr>
            <p:ph type="body" idx="1"/>
          </p:nvPr>
        </p:nvSpPr>
        <p:spPr/>
        <p:txBody>
          <a:bodyPr/>
          <a:lstStyle/>
          <a:p>
            <a:pPr>
              <a:buFontTx/>
              <a:buNone/>
            </a:pPr>
            <a:r>
              <a:rPr lang="en-US"/>
              <a:t>  </a:t>
            </a:r>
          </a:p>
        </p:txBody>
      </p:sp>
      <p:pic>
        <p:nvPicPr>
          <p:cNvPr id="365573" name="Picture 5" descr="kacy"/>
          <p:cNvPicPr>
            <a:picLocks noChangeAspect="1" noChangeArrowheads="1"/>
          </p:cNvPicPr>
          <p:nvPr/>
        </p:nvPicPr>
        <p:blipFill>
          <a:blip r:embed="rId3" cstate="print"/>
          <a:srcRect/>
          <a:stretch>
            <a:fillRect/>
          </a:stretch>
        </p:blipFill>
        <p:spPr bwMode="auto">
          <a:xfrm>
            <a:off x="5638800" y="1752600"/>
            <a:ext cx="2943225" cy="4041775"/>
          </a:xfrm>
          <a:prstGeom prst="rect">
            <a:avLst/>
          </a:prstGeom>
          <a:noFill/>
        </p:spPr>
      </p:pic>
      <p:sp>
        <p:nvSpPr>
          <p:cNvPr id="365577" name="Text Box 9"/>
          <p:cNvSpPr txBox="1">
            <a:spLocks noChangeArrowheads="1"/>
          </p:cNvSpPr>
          <p:nvPr/>
        </p:nvSpPr>
        <p:spPr bwMode="auto">
          <a:xfrm>
            <a:off x="6280150" y="5980113"/>
            <a:ext cx="1949450" cy="366712"/>
          </a:xfrm>
          <a:prstGeom prst="rect">
            <a:avLst/>
          </a:prstGeom>
          <a:noFill/>
          <a:ln w="9525">
            <a:noFill/>
            <a:miter lim="800000"/>
            <a:headEnd/>
            <a:tailEnd/>
          </a:ln>
          <a:effectLst/>
        </p:spPr>
        <p:txBody>
          <a:bodyPr wrap="none">
            <a:spAutoFit/>
          </a:bodyPr>
          <a:lstStyle/>
          <a:p>
            <a:r>
              <a:rPr lang="en-US"/>
              <a:t>Kacy Cole (1938)</a:t>
            </a:r>
          </a:p>
        </p:txBody>
      </p:sp>
      <p:pic>
        <p:nvPicPr>
          <p:cNvPr id="365579" name="Picture 11" descr="JCS%2520Nitella%2520translucens%252032051"/>
          <p:cNvPicPr>
            <a:picLocks noChangeAspect="1" noChangeArrowheads="1"/>
          </p:cNvPicPr>
          <p:nvPr/>
        </p:nvPicPr>
        <p:blipFill>
          <a:blip r:embed="rId4" cstate="print"/>
          <a:srcRect/>
          <a:stretch>
            <a:fillRect/>
          </a:stretch>
        </p:blipFill>
        <p:spPr bwMode="auto">
          <a:xfrm>
            <a:off x="609600" y="2111375"/>
            <a:ext cx="4497388" cy="3375025"/>
          </a:xfrm>
          <a:prstGeom prst="rect">
            <a:avLst/>
          </a:prstGeom>
          <a:noFill/>
        </p:spPr>
      </p:pic>
      <p:sp>
        <p:nvSpPr>
          <p:cNvPr id="365580" name="Text Box 12"/>
          <p:cNvSpPr txBox="1">
            <a:spLocks noChangeArrowheads="1"/>
          </p:cNvSpPr>
          <p:nvPr/>
        </p:nvSpPr>
        <p:spPr bwMode="auto">
          <a:xfrm>
            <a:off x="2514600" y="5715000"/>
            <a:ext cx="819150" cy="366713"/>
          </a:xfrm>
          <a:prstGeom prst="rect">
            <a:avLst/>
          </a:prstGeom>
          <a:noFill/>
          <a:ln w="9525">
            <a:noFill/>
            <a:miter lim="800000"/>
            <a:headEnd/>
            <a:tailEnd/>
          </a:ln>
          <a:effectLst/>
        </p:spPr>
        <p:txBody>
          <a:bodyPr wrap="none">
            <a:spAutoFit/>
          </a:bodyPr>
          <a:lstStyle/>
          <a:p>
            <a:r>
              <a:rPr lang="en-US"/>
              <a:t>Nitella</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826" name="Rectangle 2"/>
          <p:cNvSpPr>
            <a:spLocks noGrp="1" noChangeArrowheads="1"/>
          </p:cNvSpPr>
          <p:nvPr>
            <p:ph type="title"/>
          </p:nvPr>
        </p:nvSpPr>
        <p:spPr/>
        <p:txBody>
          <a:bodyPr/>
          <a:lstStyle/>
          <a:p>
            <a:r>
              <a:rPr lang="en-US"/>
              <a:t>  </a:t>
            </a:r>
          </a:p>
        </p:txBody>
      </p:sp>
      <p:sp>
        <p:nvSpPr>
          <p:cNvPr id="717827" name="Rectangle 3"/>
          <p:cNvSpPr>
            <a:spLocks noGrp="1" noChangeArrowheads="1"/>
          </p:cNvSpPr>
          <p:nvPr>
            <p:ph type="body" idx="1"/>
          </p:nvPr>
        </p:nvSpPr>
        <p:spPr/>
        <p:txBody>
          <a:bodyPr/>
          <a:lstStyle/>
          <a:p>
            <a:pPr>
              <a:buFontTx/>
              <a:buNone/>
            </a:pPr>
            <a:r>
              <a:rPr lang="en-US"/>
              <a:t> </a:t>
            </a:r>
          </a:p>
        </p:txBody>
      </p:sp>
      <p:pic>
        <p:nvPicPr>
          <p:cNvPr id="717829" name="Picture 5" descr="there_is_no_box_tshirt-p235785747038196731y7vb_400"/>
          <p:cNvPicPr>
            <a:picLocks noChangeAspect="1" noChangeArrowheads="1"/>
          </p:cNvPicPr>
          <p:nvPr/>
        </p:nvPicPr>
        <p:blipFill>
          <a:blip r:embed="rId3" cstate="print"/>
          <a:srcRect/>
          <a:stretch>
            <a:fillRect/>
          </a:stretch>
        </p:blipFill>
        <p:spPr bwMode="auto">
          <a:xfrm>
            <a:off x="987425" y="-76200"/>
            <a:ext cx="7623175" cy="7623175"/>
          </a:xfrm>
          <a:prstGeom prst="rect">
            <a:avLst/>
          </a:prstGeom>
          <a:noFill/>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2" name="Rectangle 2"/>
          <p:cNvSpPr>
            <a:spLocks noGrp="1" noChangeArrowheads="1"/>
          </p:cNvSpPr>
          <p:nvPr>
            <p:ph type="title"/>
          </p:nvPr>
        </p:nvSpPr>
        <p:spPr>
          <a:xfrm>
            <a:off x="0" y="76200"/>
            <a:ext cx="9144000" cy="1143000"/>
          </a:xfrm>
        </p:spPr>
        <p:txBody>
          <a:bodyPr/>
          <a:lstStyle/>
          <a:p>
            <a:r>
              <a:rPr lang="en-US" sz="3600"/>
              <a:t>The Differentially Permeable Membrane of Plants Propagates an Action Potential</a:t>
            </a:r>
          </a:p>
        </p:txBody>
      </p:sp>
      <p:sp>
        <p:nvSpPr>
          <p:cNvPr id="460803" name="Rectangle 3"/>
          <p:cNvSpPr>
            <a:spLocks noGrp="1" noChangeArrowheads="1"/>
          </p:cNvSpPr>
          <p:nvPr>
            <p:ph type="body" idx="1"/>
          </p:nvPr>
        </p:nvSpPr>
        <p:spPr/>
        <p:txBody>
          <a:bodyPr/>
          <a:lstStyle/>
          <a:p>
            <a:pPr>
              <a:buFontTx/>
              <a:buNone/>
            </a:pPr>
            <a:r>
              <a:rPr lang="en-US"/>
              <a:t>  </a:t>
            </a:r>
          </a:p>
        </p:txBody>
      </p:sp>
      <p:pic>
        <p:nvPicPr>
          <p:cNvPr id="460805" name="Picture 5"/>
          <p:cNvPicPr>
            <a:picLocks noChangeAspect="1" noChangeArrowheads="1"/>
          </p:cNvPicPr>
          <p:nvPr/>
        </p:nvPicPr>
        <p:blipFill>
          <a:blip r:embed="rId3" cstate="print"/>
          <a:srcRect/>
          <a:stretch>
            <a:fillRect/>
          </a:stretch>
        </p:blipFill>
        <p:spPr bwMode="auto">
          <a:xfrm>
            <a:off x="5181600" y="1600200"/>
            <a:ext cx="3711575" cy="2928938"/>
          </a:xfrm>
          <a:prstGeom prst="rect">
            <a:avLst/>
          </a:prstGeom>
          <a:noFill/>
          <a:ln w="9525">
            <a:noFill/>
            <a:miter lim="800000"/>
            <a:headEnd/>
            <a:tailEnd/>
          </a:ln>
          <a:effectLst/>
        </p:spPr>
      </p:pic>
      <p:pic>
        <p:nvPicPr>
          <p:cNvPr id="460806" name="Picture 6"/>
          <p:cNvPicPr>
            <a:picLocks noChangeAspect="1" noChangeArrowheads="1"/>
          </p:cNvPicPr>
          <p:nvPr/>
        </p:nvPicPr>
        <p:blipFill>
          <a:blip r:embed="rId4" cstate="print"/>
          <a:srcRect/>
          <a:stretch>
            <a:fillRect/>
          </a:stretch>
        </p:blipFill>
        <p:spPr bwMode="auto">
          <a:xfrm>
            <a:off x="228600" y="1524000"/>
            <a:ext cx="4872038" cy="4702175"/>
          </a:xfrm>
          <a:prstGeom prst="rect">
            <a:avLst/>
          </a:prstGeom>
          <a:noFill/>
          <a:ln w="9525">
            <a:noFill/>
            <a:miter lim="800000"/>
            <a:headEnd/>
            <a:tailEnd/>
          </a:ln>
          <a:effectLst/>
        </p:spPr>
      </p:pic>
      <p:pic>
        <p:nvPicPr>
          <p:cNvPr id="460807" name="Picture 7"/>
          <p:cNvPicPr>
            <a:picLocks noChangeAspect="1" noChangeArrowheads="1"/>
          </p:cNvPicPr>
          <p:nvPr/>
        </p:nvPicPr>
        <p:blipFill>
          <a:blip r:embed="rId5" cstate="print"/>
          <a:srcRect/>
          <a:stretch>
            <a:fillRect/>
          </a:stretch>
        </p:blipFill>
        <p:spPr bwMode="auto">
          <a:xfrm>
            <a:off x="5334000" y="4572000"/>
            <a:ext cx="3414713" cy="223043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178" name="Rectangle 2"/>
          <p:cNvSpPr>
            <a:spLocks noGrp="1" noChangeArrowheads="1"/>
          </p:cNvSpPr>
          <p:nvPr>
            <p:ph type="title"/>
          </p:nvPr>
        </p:nvSpPr>
        <p:spPr/>
        <p:txBody>
          <a:bodyPr/>
          <a:lstStyle/>
          <a:p>
            <a:r>
              <a:rPr lang="en-US"/>
              <a:t>Amber (ήλεκτρον = elektron )</a:t>
            </a:r>
          </a:p>
        </p:txBody>
      </p:sp>
      <p:sp>
        <p:nvSpPr>
          <p:cNvPr id="690179" name="Rectangle 3"/>
          <p:cNvSpPr>
            <a:spLocks noGrp="1" noChangeArrowheads="1"/>
          </p:cNvSpPr>
          <p:nvPr>
            <p:ph type="body" idx="1"/>
          </p:nvPr>
        </p:nvSpPr>
        <p:spPr/>
        <p:txBody>
          <a:bodyPr/>
          <a:lstStyle/>
          <a:p>
            <a:pPr>
              <a:buFontTx/>
              <a:buNone/>
            </a:pPr>
            <a:r>
              <a:rPr lang="en-US"/>
              <a:t> </a:t>
            </a:r>
          </a:p>
        </p:txBody>
      </p:sp>
      <p:pic>
        <p:nvPicPr>
          <p:cNvPr id="690180" name="Picture 4" descr="File:Spider in amber (1).jpg">
            <a:hlinkClick r:id="rId3"/>
          </p:cNvPr>
          <p:cNvPicPr>
            <a:picLocks noChangeAspect="1" noChangeArrowheads="1"/>
          </p:cNvPicPr>
          <p:nvPr/>
        </p:nvPicPr>
        <p:blipFill>
          <a:blip r:embed="rId4" cstate="print"/>
          <a:srcRect/>
          <a:stretch>
            <a:fillRect/>
          </a:stretch>
        </p:blipFill>
        <p:spPr bwMode="auto">
          <a:xfrm>
            <a:off x="1676400" y="1752600"/>
            <a:ext cx="5640388" cy="4573588"/>
          </a:xfrm>
          <a:prstGeom prst="rect">
            <a:avLst/>
          </a:prstGeom>
          <a:noFill/>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Grp="1" noChangeArrowheads="1"/>
          </p:cNvSpPr>
          <p:nvPr>
            <p:ph type="title"/>
          </p:nvPr>
        </p:nvSpPr>
        <p:spPr/>
        <p:txBody>
          <a:bodyPr/>
          <a:lstStyle/>
          <a:p>
            <a:r>
              <a:rPr lang="en-US"/>
              <a:t> </a:t>
            </a:r>
          </a:p>
        </p:txBody>
      </p:sp>
      <p:sp>
        <p:nvSpPr>
          <p:cNvPr id="254979" name="Rectangle 3"/>
          <p:cNvSpPr>
            <a:spLocks noGrp="1" noChangeArrowheads="1"/>
          </p:cNvSpPr>
          <p:nvPr>
            <p:ph type="body" idx="1"/>
          </p:nvPr>
        </p:nvSpPr>
        <p:spPr/>
        <p:txBody>
          <a:bodyPr/>
          <a:lstStyle/>
          <a:p>
            <a:pPr>
              <a:buFontTx/>
              <a:buNone/>
            </a:pPr>
            <a:r>
              <a:rPr lang="en-US"/>
              <a:t> </a:t>
            </a:r>
          </a:p>
        </p:txBody>
      </p:sp>
      <p:pic>
        <p:nvPicPr>
          <p:cNvPr id="254980" name="Picture 4" descr="2-9"/>
          <p:cNvPicPr>
            <a:picLocks noChangeAspect="1" noChangeArrowheads="1"/>
          </p:cNvPicPr>
          <p:nvPr/>
        </p:nvPicPr>
        <p:blipFill>
          <a:blip r:embed="rId3" cstate="print"/>
          <a:srcRect/>
          <a:stretch>
            <a:fillRect/>
          </a:stretch>
        </p:blipFill>
        <p:spPr bwMode="auto">
          <a:xfrm>
            <a:off x="4572000" y="533400"/>
            <a:ext cx="4164013" cy="5894388"/>
          </a:xfrm>
          <a:prstGeom prst="rect">
            <a:avLst/>
          </a:prstGeom>
          <a:noFill/>
        </p:spPr>
      </p:pic>
      <p:pic>
        <p:nvPicPr>
          <p:cNvPr id="254981" name="Picture 5"/>
          <p:cNvPicPr>
            <a:picLocks noChangeAspect="1" noChangeArrowheads="1"/>
          </p:cNvPicPr>
          <p:nvPr/>
        </p:nvPicPr>
        <p:blipFill>
          <a:blip r:embed="rId4" cstate="print"/>
          <a:srcRect/>
          <a:stretch>
            <a:fillRect/>
          </a:stretch>
        </p:blipFill>
        <p:spPr bwMode="auto">
          <a:xfrm>
            <a:off x="304800" y="1758950"/>
            <a:ext cx="3867150" cy="2813050"/>
          </a:xfrm>
          <a:prstGeom prst="rect">
            <a:avLst/>
          </a:prstGeom>
          <a:noFill/>
          <a:ln w="9525">
            <a:noFill/>
            <a:miter lim="800000"/>
            <a:headEnd/>
            <a:tailEnd/>
          </a:ln>
          <a:effectLst/>
        </p:spPr>
      </p:pic>
      <p:sp>
        <p:nvSpPr>
          <p:cNvPr id="254982" name="Text Box 6"/>
          <p:cNvSpPr txBox="1">
            <a:spLocks noChangeArrowheads="1"/>
          </p:cNvSpPr>
          <p:nvPr/>
        </p:nvSpPr>
        <p:spPr bwMode="auto">
          <a:xfrm>
            <a:off x="838200" y="4724400"/>
            <a:ext cx="2851150" cy="366713"/>
          </a:xfrm>
          <a:prstGeom prst="rect">
            <a:avLst/>
          </a:prstGeom>
          <a:noFill/>
          <a:ln w="9525">
            <a:noFill/>
            <a:miter lim="800000"/>
            <a:headEnd/>
            <a:tailEnd/>
          </a:ln>
          <a:effectLst/>
        </p:spPr>
        <p:txBody>
          <a:bodyPr wrap="none">
            <a:spAutoFit/>
          </a:bodyPr>
          <a:lstStyle/>
          <a:p>
            <a:r>
              <a:rPr lang="en-US"/>
              <a:t>J. David Robertson (1959)</a:t>
            </a:r>
          </a:p>
        </p:txBody>
      </p:sp>
      <p:sp>
        <p:nvSpPr>
          <p:cNvPr id="254983" name="Text Box 7"/>
          <p:cNvSpPr txBox="1">
            <a:spLocks noChangeArrowheads="1"/>
          </p:cNvSpPr>
          <p:nvPr/>
        </p:nvSpPr>
        <p:spPr bwMode="auto">
          <a:xfrm>
            <a:off x="120650" y="533400"/>
            <a:ext cx="4222750" cy="641350"/>
          </a:xfrm>
          <a:prstGeom prst="rect">
            <a:avLst/>
          </a:prstGeom>
          <a:noFill/>
          <a:ln w="9525">
            <a:noFill/>
            <a:miter lim="800000"/>
            <a:headEnd/>
            <a:tailEnd/>
          </a:ln>
          <a:effectLst/>
        </p:spPr>
        <p:txBody>
          <a:bodyPr wrap="none">
            <a:spAutoFit/>
          </a:bodyPr>
          <a:lstStyle/>
          <a:p>
            <a:r>
              <a:rPr lang="en-US" sz="3600"/>
              <a:t>The Unit Membrane</a:t>
            </a: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Grp="1" noChangeArrowheads="1"/>
          </p:cNvSpPr>
          <p:nvPr>
            <p:ph type="title"/>
          </p:nvPr>
        </p:nvSpPr>
        <p:spPr/>
        <p:txBody>
          <a:bodyPr/>
          <a:lstStyle/>
          <a:p>
            <a:r>
              <a:rPr lang="en-US"/>
              <a:t>Fluid Mosaic Model</a:t>
            </a:r>
          </a:p>
        </p:txBody>
      </p:sp>
      <p:sp>
        <p:nvSpPr>
          <p:cNvPr id="265219" name="Rectangle 3"/>
          <p:cNvSpPr>
            <a:spLocks noGrp="1" noChangeArrowheads="1"/>
          </p:cNvSpPr>
          <p:nvPr>
            <p:ph type="body" idx="1"/>
          </p:nvPr>
        </p:nvSpPr>
        <p:spPr/>
        <p:txBody>
          <a:bodyPr/>
          <a:lstStyle/>
          <a:p>
            <a:pPr>
              <a:buFontTx/>
              <a:buNone/>
            </a:pPr>
            <a:r>
              <a:rPr lang="en-US"/>
              <a:t>  </a:t>
            </a:r>
          </a:p>
        </p:txBody>
      </p:sp>
      <p:pic>
        <p:nvPicPr>
          <p:cNvPr id="265221" name="Picture 5" descr="7181"/>
          <p:cNvPicPr>
            <a:picLocks noChangeAspect="1" noChangeArrowheads="1"/>
          </p:cNvPicPr>
          <p:nvPr/>
        </p:nvPicPr>
        <p:blipFill>
          <a:blip r:embed="rId3" cstate="print"/>
          <a:srcRect/>
          <a:stretch>
            <a:fillRect/>
          </a:stretch>
        </p:blipFill>
        <p:spPr bwMode="auto">
          <a:xfrm>
            <a:off x="228600" y="2133600"/>
            <a:ext cx="4048125" cy="3048000"/>
          </a:xfrm>
          <a:prstGeom prst="rect">
            <a:avLst/>
          </a:prstGeom>
          <a:noFill/>
        </p:spPr>
      </p:pic>
      <p:pic>
        <p:nvPicPr>
          <p:cNvPr id="265223" name="Picture 7" descr="Fluid%2520mosaic%2520diagram%2520Singer%2520and%2520%2520Nicholson%2520resized"/>
          <p:cNvPicPr>
            <a:picLocks noChangeAspect="1" noChangeArrowheads="1"/>
          </p:cNvPicPr>
          <p:nvPr/>
        </p:nvPicPr>
        <p:blipFill>
          <a:blip r:embed="rId4" cstate="print"/>
          <a:srcRect/>
          <a:stretch>
            <a:fillRect/>
          </a:stretch>
        </p:blipFill>
        <p:spPr bwMode="auto">
          <a:xfrm>
            <a:off x="4419600" y="2133600"/>
            <a:ext cx="4424363" cy="3116263"/>
          </a:xfrm>
          <a:prstGeom prst="rect">
            <a:avLst/>
          </a:prstGeom>
          <a:noFill/>
        </p:spPr>
      </p:pic>
      <p:sp>
        <p:nvSpPr>
          <p:cNvPr id="265224" name="Text Box 8"/>
          <p:cNvSpPr txBox="1">
            <a:spLocks noChangeArrowheads="1"/>
          </p:cNvSpPr>
          <p:nvPr/>
        </p:nvSpPr>
        <p:spPr bwMode="auto">
          <a:xfrm>
            <a:off x="762000" y="5334000"/>
            <a:ext cx="2851150" cy="366713"/>
          </a:xfrm>
          <a:prstGeom prst="rect">
            <a:avLst/>
          </a:prstGeom>
          <a:noFill/>
          <a:ln w="9525">
            <a:noFill/>
            <a:miter lim="800000"/>
            <a:headEnd/>
            <a:tailEnd/>
          </a:ln>
          <a:effectLst/>
        </p:spPr>
        <p:txBody>
          <a:bodyPr wrap="none">
            <a:spAutoFit/>
          </a:bodyPr>
          <a:lstStyle/>
          <a:p>
            <a:r>
              <a:rPr lang="en-US">
                <a:solidFill>
                  <a:schemeClr val="tx2"/>
                </a:solidFill>
              </a:rPr>
              <a:t>S. Jonathan Singer (1972)</a:t>
            </a: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2"/>
          <p:cNvSpPr>
            <a:spLocks noGrp="1" noChangeArrowheads="1"/>
          </p:cNvSpPr>
          <p:nvPr>
            <p:ph type="title"/>
          </p:nvPr>
        </p:nvSpPr>
        <p:spPr>
          <a:xfrm>
            <a:off x="0" y="381000"/>
            <a:ext cx="9144000" cy="1143000"/>
          </a:xfrm>
        </p:spPr>
        <p:txBody>
          <a:bodyPr/>
          <a:lstStyle/>
          <a:p>
            <a:r>
              <a:rPr lang="en-US" sz="3600"/>
              <a:t>One of the Proteins in the Plasma Membrane of Plants Cells Uses ATP to Produce Electricity</a:t>
            </a:r>
          </a:p>
        </p:txBody>
      </p:sp>
      <p:sp>
        <p:nvSpPr>
          <p:cNvPr id="266243" name="Rectangle 3"/>
          <p:cNvSpPr>
            <a:spLocks noGrp="1" noChangeArrowheads="1"/>
          </p:cNvSpPr>
          <p:nvPr>
            <p:ph type="body" idx="1"/>
          </p:nvPr>
        </p:nvSpPr>
        <p:spPr>
          <a:xfrm>
            <a:off x="3962400" y="1828800"/>
            <a:ext cx="4724400" cy="4525963"/>
          </a:xfrm>
        </p:spPr>
        <p:txBody>
          <a:bodyPr/>
          <a:lstStyle/>
          <a:p>
            <a:pPr>
              <a:buFontTx/>
              <a:buNone/>
            </a:pPr>
            <a:r>
              <a:rPr lang="en-US"/>
              <a:t> </a:t>
            </a:r>
          </a:p>
        </p:txBody>
      </p:sp>
      <p:pic>
        <p:nvPicPr>
          <p:cNvPr id="266245" name="Picture 5" descr="spanswick_roger_thumb"/>
          <p:cNvPicPr>
            <a:picLocks noChangeAspect="1" noChangeArrowheads="1"/>
          </p:cNvPicPr>
          <p:nvPr/>
        </p:nvPicPr>
        <p:blipFill>
          <a:blip r:embed="rId3" cstate="print"/>
          <a:srcRect/>
          <a:stretch>
            <a:fillRect/>
          </a:stretch>
        </p:blipFill>
        <p:spPr bwMode="auto">
          <a:xfrm>
            <a:off x="914400" y="2667000"/>
            <a:ext cx="2860675" cy="2860675"/>
          </a:xfrm>
          <a:prstGeom prst="rect">
            <a:avLst/>
          </a:prstGeom>
          <a:noFill/>
        </p:spPr>
      </p:pic>
      <p:pic>
        <p:nvPicPr>
          <p:cNvPr id="266247" name="Picture 7"/>
          <p:cNvPicPr>
            <a:picLocks noChangeAspect="1" noChangeArrowheads="1"/>
          </p:cNvPicPr>
          <p:nvPr/>
        </p:nvPicPr>
        <p:blipFill>
          <a:blip r:embed="rId4" cstate="print"/>
          <a:srcRect/>
          <a:stretch>
            <a:fillRect/>
          </a:stretch>
        </p:blipFill>
        <p:spPr bwMode="auto">
          <a:xfrm>
            <a:off x="4572000" y="2133600"/>
            <a:ext cx="3546475" cy="4319588"/>
          </a:xfrm>
          <a:prstGeom prst="rect">
            <a:avLst/>
          </a:prstGeom>
          <a:noFill/>
          <a:ln w="9525">
            <a:noFill/>
            <a:miter lim="800000"/>
            <a:headEnd/>
            <a:tailEnd/>
          </a:ln>
          <a:effectLst/>
        </p:spPr>
      </p:pic>
      <p:sp>
        <p:nvSpPr>
          <p:cNvPr id="266248" name="Text Box 8"/>
          <p:cNvSpPr txBox="1">
            <a:spLocks noChangeArrowheads="1"/>
          </p:cNvSpPr>
          <p:nvPr/>
        </p:nvSpPr>
        <p:spPr bwMode="auto">
          <a:xfrm>
            <a:off x="1047750" y="5599113"/>
            <a:ext cx="2686050" cy="366712"/>
          </a:xfrm>
          <a:prstGeom prst="rect">
            <a:avLst/>
          </a:prstGeom>
          <a:noFill/>
          <a:ln w="9525">
            <a:noFill/>
            <a:miter lim="800000"/>
            <a:headEnd/>
            <a:tailEnd/>
          </a:ln>
          <a:effectLst/>
        </p:spPr>
        <p:txBody>
          <a:bodyPr wrap="none">
            <a:spAutoFit/>
          </a:bodyPr>
          <a:lstStyle/>
          <a:p>
            <a:r>
              <a:rPr lang="en-US"/>
              <a:t>Roger Spanswick (1978)</a:t>
            </a: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p:cNvSpPr>
            <a:spLocks noGrp="1" noChangeArrowheads="1"/>
          </p:cNvSpPr>
          <p:nvPr>
            <p:ph type="title"/>
          </p:nvPr>
        </p:nvSpPr>
        <p:spPr/>
        <p:txBody>
          <a:bodyPr/>
          <a:lstStyle/>
          <a:p>
            <a:r>
              <a:rPr lang="en-US"/>
              <a:t>Visualizing K</a:t>
            </a:r>
            <a:r>
              <a:rPr lang="en-US" baseline="30000"/>
              <a:t>+</a:t>
            </a:r>
            <a:r>
              <a:rPr lang="en-US"/>
              <a:t> Channels</a:t>
            </a:r>
          </a:p>
        </p:txBody>
      </p:sp>
      <p:sp>
        <p:nvSpPr>
          <p:cNvPr id="264195" name="Rectangle 3"/>
          <p:cNvSpPr>
            <a:spLocks noGrp="1" noChangeArrowheads="1"/>
          </p:cNvSpPr>
          <p:nvPr>
            <p:ph type="body" idx="1"/>
          </p:nvPr>
        </p:nvSpPr>
        <p:spPr>
          <a:xfrm>
            <a:off x="457200" y="1600200"/>
            <a:ext cx="4419600" cy="4525963"/>
          </a:xfrm>
        </p:spPr>
        <p:txBody>
          <a:bodyPr/>
          <a:lstStyle/>
          <a:p>
            <a:pPr>
              <a:buFontTx/>
              <a:buNone/>
            </a:pPr>
            <a:r>
              <a:rPr lang="en-US"/>
              <a:t>  </a:t>
            </a:r>
          </a:p>
        </p:txBody>
      </p:sp>
      <p:pic>
        <p:nvPicPr>
          <p:cNvPr id="264199" name="Picture 7" descr="new_schroeder"/>
          <p:cNvPicPr>
            <a:picLocks noChangeAspect="1" noChangeArrowheads="1"/>
          </p:cNvPicPr>
          <p:nvPr/>
        </p:nvPicPr>
        <p:blipFill>
          <a:blip r:embed="rId3" cstate="print"/>
          <a:srcRect/>
          <a:stretch>
            <a:fillRect/>
          </a:stretch>
        </p:blipFill>
        <p:spPr bwMode="auto">
          <a:xfrm>
            <a:off x="5715000" y="2000250"/>
            <a:ext cx="3171825" cy="3409950"/>
          </a:xfrm>
          <a:prstGeom prst="rect">
            <a:avLst/>
          </a:prstGeom>
          <a:noFill/>
        </p:spPr>
      </p:pic>
      <p:sp>
        <p:nvSpPr>
          <p:cNvPr id="264201" name="Text Box 9"/>
          <p:cNvSpPr txBox="1">
            <a:spLocks noChangeArrowheads="1"/>
          </p:cNvSpPr>
          <p:nvPr/>
        </p:nvSpPr>
        <p:spPr bwMode="auto">
          <a:xfrm>
            <a:off x="6064250" y="5599113"/>
            <a:ext cx="2622550" cy="366712"/>
          </a:xfrm>
          <a:prstGeom prst="rect">
            <a:avLst/>
          </a:prstGeom>
          <a:noFill/>
          <a:ln w="9525">
            <a:noFill/>
            <a:miter lim="800000"/>
            <a:headEnd/>
            <a:tailEnd/>
          </a:ln>
          <a:effectLst/>
        </p:spPr>
        <p:txBody>
          <a:bodyPr wrap="none">
            <a:spAutoFit/>
          </a:bodyPr>
          <a:lstStyle/>
          <a:p>
            <a:r>
              <a:rPr lang="en-US"/>
              <a:t>Julian Schroeder (1987)</a:t>
            </a:r>
          </a:p>
        </p:txBody>
      </p:sp>
      <p:pic>
        <p:nvPicPr>
          <p:cNvPr id="264202" name="Picture 10" descr="2-30"/>
          <p:cNvPicPr>
            <a:picLocks noChangeAspect="1" noChangeArrowheads="1"/>
          </p:cNvPicPr>
          <p:nvPr/>
        </p:nvPicPr>
        <p:blipFill>
          <a:blip r:embed="rId4" cstate="print"/>
          <a:srcRect r="47220"/>
          <a:stretch>
            <a:fillRect/>
          </a:stretch>
        </p:blipFill>
        <p:spPr bwMode="auto">
          <a:xfrm>
            <a:off x="381000" y="1998663"/>
            <a:ext cx="4908550" cy="3335337"/>
          </a:xfrm>
          <a:prstGeom prst="rect">
            <a:avLst/>
          </a:prstGeom>
          <a:noFill/>
        </p:spPr>
      </p:pic>
      <p:sp>
        <p:nvSpPr>
          <p:cNvPr id="264203" name="Text Box 11"/>
          <p:cNvSpPr txBox="1">
            <a:spLocks noChangeArrowheads="1"/>
          </p:cNvSpPr>
          <p:nvPr/>
        </p:nvSpPr>
        <p:spPr bwMode="auto">
          <a:xfrm>
            <a:off x="304800" y="5911850"/>
            <a:ext cx="5119688" cy="641350"/>
          </a:xfrm>
          <a:prstGeom prst="rect">
            <a:avLst/>
          </a:prstGeom>
          <a:noFill/>
          <a:ln w="9525">
            <a:noFill/>
            <a:miter lim="800000"/>
            <a:headEnd/>
            <a:tailEnd/>
          </a:ln>
          <a:effectLst/>
        </p:spPr>
        <p:txBody>
          <a:bodyPr wrap="none">
            <a:spAutoFit/>
          </a:bodyPr>
          <a:lstStyle/>
          <a:p>
            <a:pPr algn="ctr"/>
            <a:r>
              <a:rPr lang="en-US"/>
              <a:t>2 pA = 2 x 10</a:t>
            </a:r>
            <a:r>
              <a:rPr lang="en-US" baseline="30000"/>
              <a:t>-12</a:t>
            </a:r>
            <a:r>
              <a:rPr lang="en-US"/>
              <a:t> C/s</a:t>
            </a:r>
          </a:p>
          <a:p>
            <a:pPr algn="ctr"/>
            <a:r>
              <a:rPr lang="en-US"/>
              <a:t>(2 x 10</a:t>
            </a:r>
            <a:r>
              <a:rPr lang="en-US" baseline="30000"/>
              <a:t>-12</a:t>
            </a:r>
            <a:r>
              <a:rPr lang="en-US"/>
              <a:t> C/s)/(1.6 x 10</a:t>
            </a:r>
            <a:r>
              <a:rPr lang="en-US" baseline="30000"/>
              <a:t>-19</a:t>
            </a:r>
            <a:r>
              <a:rPr lang="en-US"/>
              <a:t> K</a:t>
            </a:r>
            <a:r>
              <a:rPr lang="en-US" baseline="30000"/>
              <a:t>+</a:t>
            </a:r>
            <a:r>
              <a:rPr lang="en-US"/>
              <a:t>/C = 1.25 x 10</a:t>
            </a:r>
            <a:r>
              <a:rPr lang="en-US" baseline="30000"/>
              <a:t>7</a:t>
            </a:r>
            <a:r>
              <a:rPr lang="en-US"/>
              <a:t> K</a:t>
            </a:r>
            <a:r>
              <a:rPr lang="en-US" baseline="30000"/>
              <a:t>+</a:t>
            </a:r>
            <a:r>
              <a:rPr lang="en-US"/>
              <a:t>/s </a:t>
            </a:r>
          </a:p>
        </p:txBody>
      </p:sp>
      <p:pic>
        <p:nvPicPr>
          <p:cNvPr id="264205" name="Picture 13" descr="patch2"/>
          <p:cNvPicPr>
            <a:picLocks noChangeAspect="1" noChangeArrowheads="1"/>
          </p:cNvPicPr>
          <p:nvPr/>
        </p:nvPicPr>
        <p:blipFill>
          <a:blip r:embed="rId5" cstate="print"/>
          <a:srcRect l="54340" t="13670" r="18114" b="50127"/>
          <a:stretch>
            <a:fillRect/>
          </a:stretch>
        </p:blipFill>
        <p:spPr bwMode="auto">
          <a:xfrm>
            <a:off x="4038600" y="2057400"/>
            <a:ext cx="1250950" cy="1089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4" name="Rectangle 2"/>
          <p:cNvSpPr>
            <a:spLocks noGrp="1" noChangeArrowheads="1"/>
          </p:cNvSpPr>
          <p:nvPr>
            <p:ph type="title"/>
          </p:nvPr>
        </p:nvSpPr>
        <p:spPr/>
        <p:txBody>
          <a:bodyPr/>
          <a:lstStyle/>
          <a:p>
            <a:r>
              <a:rPr lang="en-US"/>
              <a:t>A Century-Long Collaboration</a:t>
            </a:r>
          </a:p>
        </p:txBody>
      </p:sp>
      <p:sp>
        <p:nvSpPr>
          <p:cNvPr id="525315" name="Rectangle 3"/>
          <p:cNvSpPr>
            <a:spLocks noGrp="1" noChangeArrowheads="1"/>
          </p:cNvSpPr>
          <p:nvPr>
            <p:ph type="body" idx="1"/>
          </p:nvPr>
        </p:nvSpPr>
        <p:spPr>
          <a:xfrm>
            <a:off x="0" y="1600200"/>
            <a:ext cx="4114800" cy="5257800"/>
          </a:xfrm>
        </p:spPr>
        <p:txBody>
          <a:bodyPr/>
          <a:lstStyle/>
          <a:p>
            <a:pPr>
              <a:lnSpc>
                <a:spcPct val="80000"/>
              </a:lnSpc>
              <a:buFontTx/>
              <a:buNone/>
            </a:pPr>
            <a:r>
              <a:rPr lang="en-US" sz="2400" i="1"/>
              <a:t>	“Though our understanding of the experimental results does not necessarily compel us to presuppose a very definite conception of the molecular structure…, we feel  even more an intellectual need for deeper insight because only on the basis of such insight can our thoughts follow the path of solute through the membrane.”</a:t>
            </a:r>
          </a:p>
          <a:p>
            <a:pPr>
              <a:lnSpc>
                <a:spcPct val="80000"/>
              </a:lnSpc>
              <a:buFontTx/>
              <a:buNone/>
            </a:pPr>
            <a:endParaRPr lang="en-US" sz="2400"/>
          </a:p>
          <a:p>
            <a:pPr algn="r">
              <a:lnSpc>
                <a:spcPct val="80000"/>
              </a:lnSpc>
              <a:buFontTx/>
              <a:buNone/>
            </a:pPr>
            <a:r>
              <a:rPr lang="en-US" sz="2400"/>
              <a:t>	—Wilhelm Pfeffer (1877)</a:t>
            </a:r>
          </a:p>
        </p:txBody>
      </p:sp>
      <p:pic>
        <p:nvPicPr>
          <p:cNvPr id="525319" name="Picture 7" descr="se158641703c"/>
          <p:cNvPicPr>
            <a:picLocks noChangeAspect="1" noChangeArrowheads="1"/>
          </p:cNvPicPr>
          <p:nvPr/>
        </p:nvPicPr>
        <p:blipFill>
          <a:blip r:embed="rId3" cstate="print"/>
          <a:srcRect/>
          <a:stretch>
            <a:fillRect/>
          </a:stretch>
        </p:blipFill>
        <p:spPr bwMode="auto">
          <a:xfrm>
            <a:off x="5943600" y="1828800"/>
            <a:ext cx="2697163" cy="2895600"/>
          </a:xfrm>
          <a:prstGeom prst="rect">
            <a:avLst/>
          </a:prstGeom>
          <a:noFill/>
        </p:spPr>
      </p:pic>
      <p:sp>
        <p:nvSpPr>
          <p:cNvPr id="525320" name="Text Box 8"/>
          <p:cNvSpPr txBox="1">
            <a:spLocks noChangeArrowheads="1"/>
          </p:cNvSpPr>
          <p:nvPr/>
        </p:nvSpPr>
        <p:spPr bwMode="auto">
          <a:xfrm>
            <a:off x="5715000" y="4799013"/>
            <a:ext cx="3429000" cy="915987"/>
          </a:xfrm>
          <a:prstGeom prst="rect">
            <a:avLst/>
          </a:prstGeom>
          <a:noFill/>
          <a:ln w="9525">
            <a:noFill/>
            <a:miter lim="800000"/>
            <a:headEnd/>
            <a:tailEnd/>
          </a:ln>
          <a:effectLst/>
        </p:spPr>
        <p:txBody>
          <a:bodyPr>
            <a:spAutoFit/>
          </a:bodyPr>
          <a:lstStyle/>
          <a:p>
            <a:r>
              <a:rPr lang="en-US"/>
              <a:t>Potassium channel visualized by Roderick MacKinnon (2004) </a:t>
            </a:r>
          </a:p>
          <a:p>
            <a:r>
              <a:rPr lang="en-US"/>
              <a:t>using the Cornell synchrotron.</a:t>
            </a:r>
          </a:p>
        </p:txBody>
      </p:sp>
      <p:pic>
        <p:nvPicPr>
          <p:cNvPr id="525322" name="Picture 10" descr="mackinnon"/>
          <p:cNvPicPr>
            <a:picLocks noChangeAspect="1" noChangeArrowheads="1"/>
          </p:cNvPicPr>
          <p:nvPr/>
        </p:nvPicPr>
        <p:blipFill>
          <a:blip r:embed="rId4" cstate="print"/>
          <a:srcRect/>
          <a:stretch>
            <a:fillRect/>
          </a:stretch>
        </p:blipFill>
        <p:spPr bwMode="auto">
          <a:xfrm>
            <a:off x="4267200" y="3505200"/>
            <a:ext cx="1169988" cy="1766888"/>
          </a:xfrm>
          <a:prstGeom prst="rect">
            <a:avLst/>
          </a:prstGeom>
          <a:noFill/>
        </p:spPr>
      </p:pic>
      <p:pic>
        <p:nvPicPr>
          <p:cNvPr id="525324" name="Picture 12" descr="Pfeffer"/>
          <p:cNvPicPr>
            <a:picLocks noChangeAspect="1" noChangeArrowheads="1"/>
          </p:cNvPicPr>
          <p:nvPr/>
        </p:nvPicPr>
        <p:blipFill>
          <a:blip r:embed="rId5" cstate="print"/>
          <a:srcRect/>
          <a:stretch>
            <a:fillRect/>
          </a:stretch>
        </p:blipFill>
        <p:spPr bwMode="auto">
          <a:xfrm>
            <a:off x="4322763" y="1828800"/>
            <a:ext cx="1087437" cy="1652588"/>
          </a:xfrm>
          <a:prstGeom prst="rect">
            <a:avLst/>
          </a:prstGeom>
          <a:noFill/>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ChangeArrowheads="1"/>
          </p:cNvSpPr>
          <p:nvPr>
            <p:ph type="title"/>
          </p:nvPr>
        </p:nvSpPr>
        <p:spPr>
          <a:xfrm>
            <a:off x="457200" y="228600"/>
            <a:ext cx="8229600" cy="1143000"/>
          </a:xfrm>
        </p:spPr>
        <p:txBody>
          <a:bodyPr/>
          <a:lstStyle/>
          <a:p>
            <a:r>
              <a:rPr lang="en-US" sz="4000"/>
              <a:t>Time and Space within a Cell: </a:t>
            </a:r>
            <a:br>
              <a:rPr lang="en-US" sz="4000"/>
            </a:br>
            <a:r>
              <a:rPr lang="en-US" sz="4000"/>
              <a:t>Internal Membranes</a:t>
            </a:r>
          </a:p>
        </p:txBody>
      </p:sp>
      <p:sp>
        <p:nvSpPr>
          <p:cNvPr id="243715" name="Rectangle 3"/>
          <p:cNvSpPr>
            <a:spLocks noGrp="1" noChangeArrowheads="1"/>
          </p:cNvSpPr>
          <p:nvPr>
            <p:ph type="body" idx="1"/>
          </p:nvPr>
        </p:nvSpPr>
        <p:spPr>
          <a:xfrm>
            <a:off x="5029200" y="1600200"/>
            <a:ext cx="4114800" cy="5105400"/>
          </a:xfrm>
        </p:spPr>
        <p:txBody>
          <a:bodyPr/>
          <a:lstStyle/>
          <a:p>
            <a:pPr>
              <a:lnSpc>
                <a:spcPct val="80000"/>
              </a:lnSpc>
            </a:pPr>
            <a:r>
              <a:rPr lang="en-US" sz="2400"/>
              <a:t>Robert Hooke (1665) wrote, </a:t>
            </a:r>
            <a:r>
              <a:rPr lang="en-US" sz="2400" i="1"/>
              <a:t>“…though I have with great diligence endeavored to find whether there be any such thing in those microscopical pores….some diligent observer, if helped with better microscopes, may in time, detect [them].”</a:t>
            </a:r>
          </a:p>
          <a:p>
            <a:pPr>
              <a:lnSpc>
                <a:spcPct val="80000"/>
              </a:lnSpc>
            </a:pPr>
            <a:endParaRPr lang="en-US" sz="2400" i="1"/>
          </a:p>
          <a:p>
            <a:pPr>
              <a:lnSpc>
                <a:spcPct val="80000"/>
              </a:lnSpc>
            </a:pPr>
            <a:r>
              <a:rPr lang="en-US" sz="2400"/>
              <a:t>Keith Porter was interested in using the newly developed electron microscope to see what was inside of cells.</a:t>
            </a:r>
          </a:p>
        </p:txBody>
      </p:sp>
      <p:pic>
        <p:nvPicPr>
          <p:cNvPr id="243717" name="Picture 5" descr="PorterRCA"/>
          <p:cNvPicPr>
            <a:picLocks noChangeAspect="1" noChangeArrowheads="1"/>
          </p:cNvPicPr>
          <p:nvPr/>
        </p:nvPicPr>
        <p:blipFill>
          <a:blip r:embed="rId3" cstate="print"/>
          <a:srcRect/>
          <a:stretch>
            <a:fillRect/>
          </a:stretch>
        </p:blipFill>
        <p:spPr bwMode="auto">
          <a:xfrm>
            <a:off x="152400" y="1752600"/>
            <a:ext cx="4725988" cy="4414838"/>
          </a:xfrm>
          <a:prstGeom prst="rect">
            <a:avLst/>
          </a:prstGeom>
          <a:noFill/>
        </p:spPr>
      </p:pic>
      <p:sp>
        <p:nvSpPr>
          <p:cNvPr id="243718" name="Text Box 6"/>
          <p:cNvSpPr txBox="1">
            <a:spLocks noChangeArrowheads="1"/>
          </p:cNvSpPr>
          <p:nvPr/>
        </p:nvSpPr>
        <p:spPr bwMode="auto">
          <a:xfrm>
            <a:off x="1524000" y="6248400"/>
            <a:ext cx="2114550" cy="366713"/>
          </a:xfrm>
          <a:prstGeom prst="rect">
            <a:avLst/>
          </a:prstGeom>
          <a:noFill/>
          <a:ln w="9525">
            <a:noFill/>
            <a:miter lim="800000"/>
            <a:headEnd/>
            <a:tailEnd/>
          </a:ln>
          <a:effectLst/>
        </p:spPr>
        <p:txBody>
          <a:bodyPr wrap="none">
            <a:spAutoFit/>
          </a:bodyPr>
          <a:lstStyle/>
          <a:p>
            <a:r>
              <a:rPr lang="en-US"/>
              <a:t>Keith Porter (1945)</a:t>
            </a: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2"/>
          <p:cNvSpPr>
            <a:spLocks noGrp="1" noChangeArrowheads="1"/>
          </p:cNvSpPr>
          <p:nvPr>
            <p:ph type="title"/>
          </p:nvPr>
        </p:nvSpPr>
        <p:spPr/>
        <p:txBody>
          <a:bodyPr/>
          <a:lstStyle/>
          <a:p>
            <a:r>
              <a:rPr lang="en-US"/>
              <a:t>  </a:t>
            </a:r>
          </a:p>
        </p:txBody>
      </p:sp>
      <p:sp>
        <p:nvSpPr>
          <p:cNvPr id="306179" name="Rectangle 3"/>
          <p:cNvSpPr>
            <a:spLocks noGrp="1" noChangeArrowheads="1"/>
          </p:cNvSpPr>
          <p:nvPr>
            <p:ph type="body" idx="1"/>
          </p:nvPr>
        </p:nvSpPr>
        <p:spPr/>
        <p:txBody>
          <a:bodyPr/>
          <a:lstStyle/>
          <a:p>
            <a:pPr>
              <a:buFontTx/>
              <a:buNone/>
            </a:pPr>
            <a:r>
              <a:rPr lang="en-US"/>
              <a:t>  </a:t>
            </a:r>
          </a:p>
        </p:txBody>
      </p:sp>
      <p:pic>
        <p:nvPicPr>
          <p:cNvPr id="306180" name="Picture 4" descr="Copy (2) of 4-2"/>
          <p:cNvPicPr>
            <a:picLocks noChangeAspect="1" noChangeArrowheads="1"/>
          </p:cNvPicPr>
          <p:nvPr/>
        </p:nvPicPr>
        <p:blipFill>
          <a:blip r:embed="rId3" cstate="print"/>
          <a:srcRect/>
          <a:stretch>
            <a:fillRect/>
          </a:stretch>
        </p:blipFill>
        <p:spPr bwMode="auto">
          <a:xfrm>
            <a:off x="938213" y="814388"/>
            <a:ext cx="7596187" cy="5281612"/>
          </a:xfrm>
          <a:prstGeom prst="rect">
            <a:avLst/>
          </a:prstGeom>
          <a:noFill/>
        </p:spPr>
      </p:pic>
      <p:sp>
        <p:nvSpPr>
          <p:cNvPr id="306181" name="Text Box 5"/>
          <p:cNvSpPr txBox="1">
            <a:spLocks noChangeArrowheads="1"/>
          </p:cNvSpPr>
          <p:nvPr/>
        </p:nvSpPr>
        <p:spPr bwMode="auto">
          <a:xfrm>
            <a:off x="1936750" y="6248400"/>
            <a:ext cx="5530850" cy="366713"/>
          </a:xfrm>
          <a:prstGeom prst="rect">
            <a:avLst/>
          </a:prstGeom>
          <a:noFill/>
          <a:ln w="9525">
            <a:noFill/>
            <a:miter lim="800000"/>
            <a:headEnd/>
            <a:tailEnd/>
          </a:ln>
          <a:effectLst/>
        </p:spPr>
        <p:txBody>
          <a:bodyPr wrap="none">
            <a:spAutoFit/>
          </a:bodyPr>
          <a:lstStyle/>
          <a:p>
            <a:r>
              <a:rPr lang="en-US"/>
              <a:t>Chicken Embryo Fibroblast Cells (Porter et al., 1945)</a:t>
            </a: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0" name="Rectangle 2"/>
          <p:cNvSpPr>
            <a:spLocks noGrp="1" noChangeArrowheads="1"/>
          </p:cNvSpPr>
          <p:nvPr>
            <p:ph type="title"/>
          </p:nvPr>
        </p:nvSpPr>
        <p:spPr/>
        <p:txBody>
          <a:bodyPr/>
          <a:lstStyle/>
          <a:p>
            <a:r>
              <a:rPr lang="en-US"/>
              <a:t>Porter-Blum MT-1 Microtome</a:t>
            </a:r>
          </a:p>
        </p:txBody>
      </p:sp>
      <p:sp>
        <p:nvSpPr>
          <p:cNvPr id="462851" name="Rectangle 3"/>
          <p:cNvSpPr>
            <a:spLocks noGrp="1" noChangeArrowheads="1"/>
          </p:cNvSpPr>
          <p:nvPr>
            <p:ph type="body" idx="1"/>
          </p:nvPr>
        </p:nvSpPr>
        <p:spPr/>
        <p:txBody>
          <a:bodyPr/>
          <a:lstStyle/>
          <a:p>
            <a:pPr>
              <a:buFontTx/>
              <a:buNone/>
            </a:pPr>
            <a:r>
              <a:rPr lang="en-US"/>
              <a:t> </a:t>
            </a:r>
          </a:p>
        </p:txBody>
      </p:sp>
      <p:pic>
        <p:nvPicPr>
          <p:cNvPr id="462853" name="Picture 5" descr="Tome"/>
          <p:cNvPicPr>
            <a:picLocks noChangeAspect="1" noChangeArrowheads="1"/>
          </p:cNvPicPr>
          <p:nvPr/>
        </p:nvPicPr>
        <p:blipFill>
          <a:blip r:embed="rId3" cstate="print"/>
          <a:srcRect/>
          <a:stretch>
            <a:fillRect/>
          </a:stretch>
        </p:blipFill>
        <p:spPr bwMode="auto">
          <a:xfrm>
            <a:off x="2667000" y="1619250"/>
            <a:ext cx="3810000" cy="3619500"/>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7918</TotalTime>
  <Words>2724</Words>
  <Application>Microsoft Office PowerPoint</Application>
  <PresentationFormat>On-screen Show (4:3)</PresentationFormat>
  <Paragraphs>718</Paragraphs>
  <Slides>166</Slides>
  <Notes>166</Notes>
  <HiddenSlides>0</HiddenSlides>
  <MMClips>7</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2</vt:i4>
      </vt:variant>
      <vt:variant>
        <vt:lpstr>Slide Titles</vt:lpstr>
      </vt:variant>
      <vt:variant>
        <vt:i4>166</vt:i4>
      </vt:variant>
    </vt:vector>
  </HeadingPairs>
  <TitlesOfParts>
    <vt:vector size="174" baseType="lpstr">
      <vt:lpstr>Arial</vt:lpstr>
      <vt:lpstr>Mathematica1</vt:lpstr>
      <vt:lpstr>Monotype Corsiva</vt:lpstr>
      <vt:lpstr>Times New Roman</vt:lpstr>
      <vt:lpstr>Wingdings</vt:lpstr>
      <vt:lpstr>Default Design</vt:lpstr>
      <vt:lpstr>Paper.Document</vt:lpstr>
      <vt:lpstr>Chart</vt:lpstr>
      <vt:lpstr>  </vt:lpstr>
      <vt:lpstr>  </vt:lpstr>
      <vt:lpstr>Thank You to Cornell Library</vt:lpstr>
      <vt:lpstr>Thank You to Cornell Library</vt:lpstr>
      <vt:lpstr>Thank You to Cornell Library</vt:lpstr>
      <vt:lpstr>Thank You to The House of Elzevir</vt:lpstr>
      <vt:lpstr>  </vt:lpstr>
      <vt:lpstr>Erwin Schrodinger: The Value of Science</vt:lpstr>
      <vt:lpstr>  </vt:lpstr>
      <vt:lpstr>  </vt:lpstr>
      <vt:lpstr>  </vt:lpstr>
      <vt:lpstr>Fashion in 1952</vt:lpstr>
      <vt:lpstr>The Current Fashion of Sell Buyology</vt:lpstr>
      <vt:lpstr>Dedicated to President John F. Kennedy  for inspiring my generation to be courageous in the pursuit of science </vt:lpstr>
      <vt:lpstr> </vt:lpstr>
      <vt:lpstr>Profiles in Courage Award</vt:lpstr>
      <vt:lpstr>A Profile in Courage </vt:lpstr>
      <vt:lpstr>A Profile in Courage </vt:lpstr>
      <vt:lpstr> </vt:lpstr>
      <vt:lpstr>The Power of Numbers</vt:lpstr>
      <vt:lpstr>The Power of Numbers</vt:lpstr>
      <vt:lpstr>Many Piano Tuners are there in Los Angeles?</vt:lpstr>
      <vt:lpstr>The Fermi Solution</vt:lpstr>
      <vt:lpstr>The Fermi Solution</vt:lpstr>
      <vt:lpstr>The Fermi Solution</vt:lpstr>
      <vt:lpstr>The Fermi Solution</vt:lpstr>
      <vt:lpstr>The Fermi Solution</vt:lpstr>
      <vt:lpstr>The Fermi Solution</vt:lpstr>
      <vt:lpstr> </vt:lpstr>
      <vt:lpstr>The Fermi Solution: Going from what you Know to what you do not Know by Asking the Right Questions</vt:lpstr>
      <vt:lpstr>Francis Bacon: Define Terms Carefully</vt:lpstr>
      <vt:lpstr>Goethe and the Power of Language</vt:lpstr>
      <vt:lpstr>Goethe and the Power of Language</vt:lpstr>
      <vt:lpstr>Thatige Skepsis</vt:lpstr>
      <vt:lpstr>Thatige Skepsis</vt:lpstr>
      <vt:lpstr>Questioning Authority </vt:lpstr>
      <vt:lpstr>PowerPoint Presentation</vt:lpstr>
      <vt:lpstr>Skepticism</vt:lpstr>
      <vt:lpstr>Skepticism </vt:lpstr>
      <vt:lpstr>What is Life?</vt:lpstr>
      <vt:lpstr>  </vt:lpstr>
      <vt:lpstr>Chlamydomonas Step-Up Photophobic Response</vt:lpstr>
      <vt:lpstr> </vt:lpstr>
      <vt:lpstr>The Ability to Swim Backwards in Response to Light Requires Calcium</vt:lpstr>
      <vt:lpstr>   </vt:lpstr>
      <vt:lpstr>   </vt:lpstr>
      <vt:lpstr>Step-Up Photophobic Response  (Change from Ciliary to Flagellar Beat)  </vt:lpstr>
      <vt:lpstr>How many Calcium Ions are Needed to Change from a Ciliary to a Flagellar Beat?</vt:lpstr>
      <vt:lpstr>How many Ca2+ channels are needed to pass the 399 Ca2+ within 0.5 s? </vt:lpstr>
      <vt:lpstr>How many photons are needed to activate a Ca2+ channel?</vt:lpstr>
      <vt:lpstr>Karl Deisseroth (2007) can Transform Neurons with Channelrhodopsin </vt:lpstr>
      <vt:lpstr>  </vt:lpstr>
      <vt:lpstr> </vt:lpstr>
      <vt:lpstr>The Living World is But Mankind in the Making</vt:lpstr>
      <vt:lpstr>Free Will</vt:lpstr>
      <vt:lpstr>Free Will</vt:lpstr>
      <vt:lpstr>Free Will</vt:lpstr>
      <vt:lpstr>Free Will</vt:lpstr>
      <vt:lpstr>Erwin Schrodinger, the Son of a Botanist</vt:lpstr>
      <vt:lpstr>Stanislaw Ulam, Mathematician</vt:lpstr>
      <vt:lpstr>Physical Principles Discovered by Studying Life</vt:lpstr>
      <vt:lpstr>Avogadro’s Number—Biology, Chemistry or Physics? </vt:lpstr>
      <vt:lpstr>Avogadro’s Number—Biology, Chemistry or Physics? </vt:lpstr>
      <vt:lpstr>Avogadro’s Number</vt:lpstr>
      <vt:lpstr>Avogadro’s Number</vt:lpstr>
      <vt:lpstr>Avogadro’s Number (6.02 x 1023/mol)</vt:lpstr>
      <vt:lpstr>Avogadro’s Number:  A Century-Long Collaboration  </vt:lpstr>
      <vt:lpstr>Avogadro (1776-1856) Never Knew Avogadro’s Number</vt:lpstr>
      <vt:lpstr>  </vt:lpstr>
      <vt:lpstr>  </vt:lpstr>
      <vt:lpstr>Robert Hooke’s Microscope</vt:lpstr>
      <vt:lpstr>Robert Hooke (1665): Micrographia</vt:lpstr>
      <vt:lpstr>PowerPoint Presentation</vt:lpstr>
      <vt:lpstr>The Cell is the Basic Unit of Life</vt:lpstr>
      <vt:lpstr>Henri Dutrochet (1824) was Ahead of his Time</vt:lpstr>
      <vt:lpstr>Promoters of the Cell Theory (1838):  Matthias Schleiden and Theodor Schwann</vt:lpstr>
      <vt:lpstr>Discovery of the Plasma Membrane</vt:lpstr>
      <vt:lpstr> </vt:lpstr>
      <vt:lpstr> </vt:lpstr>
      <vt:lpstr> </vt:lpstr>
      <vt:lpstr> </vt:lpstr>
      <vt:lpstr>Osmotic Movements in Plants</vt:lpstr>
      <vt:lpstr>Osmotic Movements in Plants</vt:lpstr>
      <vt:lpstr>Traube Cells</vt:lpstr>
      <vt:lpstr>Differential Permeability</vt:lpstr>
      <vt:lpstr>  </vt:lpstr>
      <vt:lpstr>  </vt:lpstr>
      <vt:lpstr>  </vt:lpstr>
      <vt:lpstr>The Differentially Permeable Membrane of Plants Propagates an Action Potential</vt:lpstr>
      <vt:lpstr>The Differentially Permeable Membrane of Plants Propagates an Action Potential</vt:lpstr>
      <vt:lpstr>Amber (ήλεκτρον = elektron )</vt:lpstr>
      <vt:lpstr> </vt:lpstr>
      <vt:lpstr>Fluid Mosaic Model</vt:lpstr>
      <vt:lpstr>One of the Proteins in the Plasma Membrane of Plants Cells Uses ATP to Produce Electricity</vt:lpstr>
      <vt:lpstr>Visualizing K+ Channels</vt:lpstr>
      <vt:lpstr>A Century-Long Collaboration</vt:lpstr>
      <vt:lpstr>Time and Space within a Cell:  Internal Membranes</vt:lpstr>
      <vt:lpstr>  </vt:lpstr>
      <vt:lpstr>Porter-Blum MT-1 Microtome</vt:lpstr>
      <vt:lpstr>  </vt:lpstr>
      <vt:lpstr>  </vt:lpstr>
      <vt:lpstr>  </vt:lpstr>
      <vt:lpstr>Another Century-Long Collaboration</vt:lpstr>
      <vt:lpstr>  </vt:lpstr>
      <vt:lpstr>Movement of Proteins Through Cell</vt:lpstr>
      <vt:lpstr>Movement of Proteins Through Cell</vt:lpstr>
      <vt:lpstr>Northcote and Pickett-Heaps (1966) Show Movement of Carbohydrates Through Cell </vt:lpstr>
      <vt:lpstr>The Extracellular Matrix</vt:lpstr>
      <vt:lpstr>  The Cell Wall has a History and a Geography</vt:lpstr>
      <vt:lpstr>Vacuole Formation</vt:lpstr>
      <vt:lpstr>Vacuole Formation</vt:lpstr>
      <vt:lpstr>Vacuole Formation</vt:lpstr>
      <vt:lpstr>Vacuole Formation</vt:lpstr>
      <vt:lpstr>  </vt:lpstr>
      <vt:lpstr>   </vt:lpstr>
      <vt:lpstr> </vt:lpstr>
      <vt:lpstr>  </vt:lpstr>
      <vt:lpstr>Cytoplasmic Elasticity</vt:lpstr>
      <vt:lpstr>Cytoplasmic Elasticity (1950)</vt:lpstr>
      <vt:lpstr>Eiji Kamitsubo (1989) Showed that the Cytoplasm is Non-Newtonian Using the Centrifuge Microscope</vt:lpstr>
      <vt:lpstr>Cytoplasm, like Catsup, is Thixotropic</vt:lpstr>
      <vt:lpstr>  </vt:lpstr>
      <vt:lpstr>  </vt:lpstr>
      <vt:lpstr>Cell Mechanics</vt:lpstr>
      <vt:lpstr>Need for Muscle-Like Motors</vt:lpstr>
      <vt:lpstr>Hugh Huxley (1953), A Nuclear Physicist, who Became a Biologist after the Bomb was Dropped, Visualized Actin and Myosin</vt:lpstr>
      <vt:lpstr>  </vt:lpstr>
      <vt:lpstr> </vt:lpstr>
      <vt:lpstr>Force Exerted by a Single Myosin Molecule (Tominaga et al., 2003)</vt:lpstr>
      <vt:lpstr>  </vt:lpstr>
      <vt:lpstr>Cytoplasmic Streaming </vt:lpstr>
      <vt:lpstr>Diffusion is Slow </vt:lpstr>
      <vt:lpstr>  </vt:lpstr>
      <vt:lpstr>  </vt:lpstr>
      <vt:lpstr>  </vt:lpstr>
      <vt:lpstr>  </vt:lpstr>
      <vt:lpstr>  </vt:lpstr>
      <vt:lpstr>  </vt:lpstr>
      <vt:lpstr>  </vt:lpstr>
      <vt:lpstr>  </vt:lpstr>
      <vt:lpstr>  </vt:lpstr>
      <vt:lpstr>Mental Labour is not Thought</vt:lpstr>
      <vt:lpstr>  </vt:lpstr>
      <vt:lpstr>Seize the Truth</vt:lpstr>
      <vt:lpstr>Fashionable and Unfashionable Science</vt:lpstr>
      <vt:lpstr>Blurring the Distinction Between Physics and Botany, Gregor Mendel Learned Quantitative Science from Christian Doppler</vt:lpstr>
      <vt:lpstr>What limits the velocity of charged particles to the speed of light?</vt:lpstr>
      <vt:lpstr>The Viscosity of a Non-Newtonian Solution Depends on the Velocity of the Particle Moving through it</vt:lpstr>
      <vt:lpstr>A Cell Biologist’s View of the Non-Newtonian Nature of Electron Acceleration</vt:lpstr>
      <vt:lpstr>A Cell Biologist Looks for the Cause of a Velocity-Dependent Drag Force</vt:lpstr>
      <vt:lpstr>The Hypotheses</vt:lpstr>
      <vt:lpstr>At Any Temperature Above 0 K, a Moving Particle Moves Through a Photon Gas</vt:lpstr>
      <vt:lpstr>The Rate of Collision of the Photons of a Photon Gas with the Moving Particle</vt:lpstr>
      <vt:lpstr>The Photon Density</vt:lpstr>
      <vt:lpstr>The Cross Section (σ) of a Photon</vt:lpstr>
      <vt:lpstr>  </vt:lpstr>
      <vt:lpstr>The Average Linear Momentum (ħkobserver) Transferred to the Charged Particle during the Collision of these Two Photons is Antiparallel to the Velocity of a Charged Particle </vt:lpstr>
      <vt:lpstr>Opto-mechanical Doppler Force  (Velocity-Dependent Drag Force)</vt:lpstr>
      <vt:lpstr>Two Versions of a Nonlinear Second Law dv/dt 0  as v  c</vt:lpstr>
      <vt:lpstr>The Optical-Mechanical Theory can be Tested and Falsified by Comparing the Impulse Needed to Accelerate an Electron to a given Velocity at Different Temperatures </vt:lpstr>
      <vt:lpstr>We have so much to learn from cells!</vt:lpstr>
      <vt:lpstr>Science and Free Will</vt:lpstr>
      <vt:lpstr>Science and Free Will</vt:lpstr>
      <vt:lpstr>Zorba the Greek</vt:lpstr>
      <vt:lpstr>On Your Journey through the Cell, the Basic Unit of Life, Pay no Attention to the Artificial Boundaries Established by the Establishment</vt:lpstr>
      <vt:lpstr>The End</vt:lpstr>
    </vt:vector>
  </TitlesOfParts>
  <Company>Cornell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Randy Wayne</dc:creator>
  <cp:lastModifiedBy>Randy O. Wayne</cp:lastModifiedBy>
  <cp:revision>510</cp:revision>
  <dcterms:created xsi:type="dcterms:W3CDTF">2009-09-01T00:10:07Z</dcterms:created>
  <dcterms:modified xsi:type="dcterms:W3CDTF">2017-01-03T21:55:08Z</dcterms:modified>
</cp:coreProperties>
</file>